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4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24" r:id="rId56"/>
    <p:sldId id="310" r:id="rId57"/>
    <p:sldId id="322" r:id="rId58"/>
    <p:sldId id="326" r:id="rId59"/>
    <p:sldId id="323" r:id="rId60"/>
    <p:sldId id="325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3" r:id="rId87"/>
    <p:sldId id="344" r:id="rId88"/>
    <p:sldId id="345" r:id="rId89"/>
    <p:sldId id="346" r:id="rId90"/>
    <p:sldId id="347" r:id="rId91"/>
    <p:sldId id="348" r:id="rId92"/>
    <p:sldId id="349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8" autoAdjust="0"/>
    <p:restoredTop sz="94249" autoAdjust="0"/>
  </p:normalViewPr>
  <p:slideViewPr>
    <p:cSldViewPr snapToGrid="0">
      <p:cViewPr varScale="1">
        <p:scale>
          <a:sx n="107" d="100"/>
          <a:sy n="107" d="100"/>
        </p:scale>
        <p:origin x="720" y="144"/>
      </p:cViewPr>
      <p:guideLst/>
    </p:cSldViewPr>
  </p:slideViewPr>
  <p:outlineViewPr>
    <p:cViewPr>
      <p:scale>
        <a:sx n="33" d="100"/>
        <a:sy n="33" d="100"/>
      </p:scale>
      <p:origin x="0" y="-9082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8FA413-B6B7-4BC5-9214-B10F69FC9D4C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809B2-4CE7-41EA-A684-B236D0E750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444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F809B2-4CE7-41EA-A684-B236D0E750C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403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0052-6540-44C8-92DC-8C068B1822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95B4FF-FB41-4F51-8CA5-DB050BCFDE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2FC90-00E7-4A15-A6A7-9D9827E9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40E959-E768-4552-8156-75F18359E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FD975-E3B6-4CFF-B6A3-54FD919BD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778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3704D-E7AF-4FDE-82B0-D5F3C26A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E2AA6-F665-4460-B274-7927E61B76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E7D4A6-611B-4523-9DCE-BC0F8AEB1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9BBF30-CCF6-4C05-A292-CBE95BC38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9CF84-6C08-40B2-B4E7-1CB1FF352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078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6E78D4-40D7-4513-B183-8652CA0EB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D45150-334C-4464-A799-75E50F3FFC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0C84A9-37D5-4243-B738-989669C11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AF67B-1867-408C-884F-97557E5C2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7F33B-F267-424C-9EC4-675A37D51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66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E2DB-B8EE-4453-B834-CD7BB94A0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F70D-FAA0-4EED-8A78-081DB16F0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9400B5-25CD-4D8D-A91F-C8E07E656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95581A-DDDC-4870-B34A-B911BAE41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65633-AA1C-4225-9BEC-2918FF85A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026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B0574-5A48-450E-A57B-BDE2F60D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0D7FC-CE1D-4B8D-920D-82435FEBA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026C2-DE72-499C-9ED3-B00D3EE3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375BD-7A53-4D4E-A425-579E6F2C6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EC59E6-41C0-485F-A6E1-1CB84D5DD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42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1AD70-3EC7-483A-8B33-FCF5206A4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68E1B-43B1-4187-89AF-175F999CCA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4E698E-9CF9-4C6D-8EA0-DDF082AB5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E4E9C-CCC8-4DF3-863C-66273AC8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C5A92-F076-477D-8694-6280C6502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7930E8-34D4-4429-B5D2-8CF0D5348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020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1F983-A187-4F68-B205-D73A9A8C4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188F4-845B-4627-933C-B4653B8FE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CE2E4-D3EA-4920-833B-0BE7D2E1DC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343100-5FA1-4316-8832-CB9204D16E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C91DB4-B349-4D9E-84D0-F945A8097C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C04CA6-080D-431D-938A-074C34A79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5456684-28C3-4FCE-866D-755967318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94DA2-5105-4CDD-AB49-1A72EBE5A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9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31117-4518-4979-84F6-CD026D8A3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6D32B9-C886-4F44-8279-FDA72E5B4B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409F80-2F74-4174-83F5-E402BB39D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900D15-9F0E-4FBE-828B-83EBA71D9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31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80D502-5BAF-446B-BAE0-20691FA71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423D4-1621-4976-B1AC-B9CC5A1DC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6529CC-DB05-4C1A-8454-5CC3CEBD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5277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77A01-B359-4845-AEB9-0A83C7BA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325D2-35AF-492B-A901-44312ADAF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445007-BB16-4EC2-95CC-0FC13B3770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718305-F20C-4B39-A055-120C4D686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6B6E74-1F10-4716-8EE5-7965D02002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4B1583-876F-454F-B832-2E793D113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1009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A5105-F0C6-4A8F-897D-035B8D3CD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4F52E2-49FD-4426-A28A-97FED3E07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7ECEB0-F29C-43B7-A4D5-054168C75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A509E-5808-40C8-A8E5-9E266D5BF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2755E8-2A97-459A-B2A9-76CEE4C2E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B7FD92-D562-40C8-B451-836A7AFFC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519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520FD3-5981-4A8B-9B37-1A7A9061F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7B7B3-AB73-4EFB-B8B1-4A238D8EBF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8ED849-DBA6-4EA5-8698-96FA50F38F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2AC100-E40C-4C9E-B984-2FEDBAE5A217}" type="datetimeFigureOut">
              <a:rPr lang="en-US" smtClean="0"/>
              <a:t>9/6/2020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BAA041-41A3-478C-A945-60C8AC752A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D6E968-5EF4-4D81-84AE-C73FB6A896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6DB9-4D95-4F45-B49B-9F7747790F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121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image" Target="../media/image131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7" Type="http://schemas.openxmlformats.org/officeDocument/2006/relationships/image" Target="../media/image165.png"/><Relationship Id="rId2" Type="http://schemas.openxmlformats.org/officeDocument/2006/relationships/hyperlink" Target="https://www.quora.com/What-is-an-intuitive-explanation-of-Fisher-inform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2" Type="http://schemas.openxmlformats.org/officeDocument/2006/relationships/hyperlink" Target="https://rpsychologist.com/d3/likelihood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6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1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2.png"/><Relationship Id="rId3" Type="http://schemas.openxmlformats.org/officeDocument/2006/relationships/image" Target="../media/image217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5" Type="http://schemas.openxmlformats.org/officeDocument/2006/relationships/image" Target="../media/image219.png"/><Relationship Id="rId10" Type="http://schemas.openxmlformats.org/officeDocument/2006/relationships/image" Target="../media/image224.png"/><Relationship Id="rId4" Type="http://schemas.openxmlformats.org/officeDocument/2006/relationships/image" Target="../media/image218.png"/><Relationship Id="rId9" Type="http://schemas.openxmlformats.org/officeDocument/2006/relationships/image" Target="../media/image2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7" Type="http://schemas.openxmlformats.org/officeDocument/2006/relationships/image" Target="../media/image237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hyperlink" Target="https://www.wikiwand.com/en/Kullback%E2%80%93Leibler_divergence#/Defini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246.png"/><Relationship Id="rId4" Type="http://schemas.openxmlformats.org/officeDocument/2006/relationships/image" Target="../media/image24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9.png"/><Relationship Id="rId5" Type="http://schemas.openxmlformats.org/officeDocument/2006/relationships/image" Target="../media/image278.png"/><Relationship Id="rId4" Type="http://schemas.openxmlformats.org/officeDocument/2006/relationships/image" Target="../media/image277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282.png"/><Relationship Id="rId7" Type="http://schemas.openxmlformats.org/officeDocument/2006/relationships/image" Target="../media/image286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283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80.png"/><Relationship Id="rId3" Type="http://schemas.openxmlformats.org/officeDocument/2006/relationships/image" Target="../media/image288.png"/><Relationship Id="rId7" Type="http://schemas.openxmlformats.org/officeDocument/2006/relationships/image" Target="../media/image52.png"/><Relationship Id="rId12" Type="http://schemas.openxmlformats.org/officeDocument/2006/relationships/image" Target="../media/image16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147.png"/><Relationship Id="rId5" Type="http://schemas.openxmlformats.org/officeDocument/2006/relationships/image" Target="../media/image43.png"/><Relationship Id="rId15" Type="http://schemas.openxmlformats.org/officeDocument/2006/relationships/image" Target="../media/image196.png"/><Relationship Id="rId10" Type="http://schemas.openxmlformats.org/officeDocument/2006/relationships/image" Target="../media/image126.png"/><Relationship Id="rId4" Type="http://schemas.openxmlformats.org/officeDocument/2006/relationships/image" Target="../media/image26.png"/><Relationship Id="rId9" Type="http://schemas.openxmlformats.org/officeDocument/2006/relationships/image" Target="../media/image88.png"/><Relationship Id="rId14" Type="http://schemas.openxmlformats.org/officeDocument/2006/relationships/image" Target="../media/image289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0.png"/><Relationship Id="rId7" Type="http://schemas.openxmlformats.org/officeDocument/2006/relationships/image" Target="../media/image29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8.png"/><Relationship Id="rId5" Type="http://schemas.openxmlformats.org/officeDocument/2006/relationships/image" Target="../media/image292.png"/><Relationship Id="rId4" Type="http://schemas.openxmlformats.org/officeDocument/2006/relationships/image" Target="../media/image291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2769D-459A-4D00-BB46-F099BFCF9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177" y="253219"/>
            <a:ext cx="11165059" cy="492369"/>
          </a:xfrm>
        </p:spPr>
        <p:txBody>
          <a:bodyPr>
            <a:normAutofit fontScale="90000"/>
          </a:bodyPr>
          <a:lstStyle/>
          <a:p>
            <a:r>
              <a:rPr lang="en-US" dirty="0"/>
              <a:t>Unit3. Methods of estimation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8C9034-1AA2-46BA-BE19-AE6F512412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34" y="858837"/>
            <a:ext cx="11643360" cy="576704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/>
              <a:t>Total Variation Distance, </a:t>
            </a:r>
            <a:r>
              <a:rPr lang="en-GB" b="1" dirty="0" err="1"/>
              <a:t>Kullback-Leibler</a:t>
            </a:r>
            <a:r>
              <a:rPr lang="en-GB" b="1" dirty="0"/>
              <a:t> (KL) divergence, and the Maximum Likelihood Principle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Describe </a:t>
            </a:r>
            <a:r>
              <a:rPr lang="en-GB" b="1" dirty="0"/>
              <a:t>properties</a:t>
            </a:r>
            <a:r>
              <a:rPr lang="en-GB" dirty="0"/>
              <a:t> of the </a:t>
            </a:r>
            <a:r>
              <a:rPr lang="en-GB" b="1" dirty="0"/>
              <a:t>total variation distance</a:t>
            </a:r>
            <a:r>
              <a:rPr lang="en-GB" dirty="0"/>
              <a:t> and </a:t>
            </a:r>
            <a:r>
              <a:rPr lang="en-GB" b="1" dirty="0" err="1"/>
              <a:t>Kullback-Leibler</a:t>
            </a:r>
            <a:r>
              <a:rPr lang="en-GB" b="1" dirty="0"/>
              <a:t> (KL) divergence</a:t>
            </a:r>
            <a:r>
              <a:rPr lang="en-GB" dirty="0"/>
              <a:t> 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b="1" dirty="0"/>
              <a:t>Compute</a:t>
            </a:r>
            <a:r>
              <a:rPr lang="en-GB" dirty="0"/>
              <a:t> the total variation distance and KL divergence between two distributions.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Derive the </a:t>
            </a:r>
            <a:r>
              <a:rPr lang="en-GB" b="1" dirty="0"/>
              <a:t>maximum likelihood principle</a:t>
            </a:r>
            <a:r>
              <a:rPr lang="en-GB" dirty="0"/>
              <a:t> using the KL divergence.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GB" dirty="0"/>
              <a:t>Define and </a:t>
            </a:r>
            <a:r>
              <a:rPr lang="en-GB" b="1" dirty="0"/>
              <a:t>compute the likelihood</a:t>
            </a:r>
            <a:r>
              <a:rPr lang="en-GB" dirty="0"/>
              <a:t> of a discrete distribution.</a:t>
            </a: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506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Jensen’s inequality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GB" sz="2600" b="1" dirty="0"/>
              <a:t>Secant line </a:t>
            </a:r>
            <a:r>
              <a:rPr lang="en-GB" sz="2600" dirty="0"/>
              <a:t>of a </a:t>
            </a:r>
            <a:r>
              <a:rPr lang="en-GB" sz="2600" b="1" dirty="0"/>
              <a:t>convex</a:t>
            </a:r>
            <a:r>
              <a:rPr lang="en-GB" sz="2600" dirty="0"/>
              <a:t> function lies </a:t>
            </a:r>
            <a:r>
              <a:rPr lang="en-GB" sz="2600" b="1" i="1" dirty="0"/>
              <a:t>above</a:t>
            </a:r>
          </a:p>
          <a:p>
            <a:pPr marL="0" indent="0">
              <a:buNone/>
            </a:pPr>
            <a:r>
              <a:rPr lang="en-GB" sz="2600" dirty="0"/>
              <a:t>the graph of the function, where secant line </a:t>
            </a:r>
          </a:p>
          <a:p>
            <a:pPr marL="0" indent="0">
              <a:buNone/>
            </a:pPr>
            <a:r>
              <a:rPr lang="en-GB" sz="2600" dirty="0"/>
              <a:t>consists of </a:t>
            </a:r>
            <a:r>
              <a:rPr lang="en-GB" sz="2600" b="1" dirty="0"/>
              <a:t>weighted means </a:t>
            </a:r>
            <a:r>
              <a:rPr lang="en-GB" sz="2600" dirty="0"/>
              <a:t>of the convex function</a:t>
            </a:r>
          </a:p>
          <a:p>
            <a:pPr marL="0" indent="0">
              <a:buNone/>
            </a:pPr>
            <a:endParaRPr lang="en-GB" sz="2600" dirty="0"/>
          </a:p>
          <a:p>
            <a:r>
              <a:rPr lang="en-GB" dirty="0"/>
              <a:t>while the </a:t>
            </a:r>
            <a:r>
              <a:rPr lang="en-GB" b="1" dirty="0"/>
              <a:t>graph</a:t>
            </a:r>
            <a:r>
              <a:rPr lang="en-GB" dirty="0"/>
              <a:t> of the </a:t>
            </a:r>
            <a:r>
              <a:rPr lang="en-GB" b="1" dirty="0"/>
              <a:t>function</a:t>
            </a:r>
            <a:r>
              <a:rPr lang="en-GB" dirty="0"/>
              <a:t> is the </a:t>
            </a:r>
            <a:r>
              <a:rPr lang="en-GB" b="1" dirty="0"/>
              <a:t>convex function </a:t>
            </a:r>
            <a:r>
              <a:rPr lang="en-GB" dirty="0"/>
              <a:t>of the weighted means</a:t>
            </a:r>
          </a:p>
          <a:p>
            <a:r>
              <a:rPr lang="en-GB" sz="2600" dirty="0"/>
              <a:t>                              Thus’ Jensen’s inequality is</a:t>
            </a:r>
            <a:endParaRPr lang="ru-RU" sz="2600" dirty="0"/>
          </a:p>
          <a:p>
            <a:r>
              <a:rPr lang="en-GB" sz="2600" dirty="0"/>
              <a:t>In the context of probability theory 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73CA7-34D9-4EC9-BD6D-477D99B52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9683" y="28134"/>
            <a:ext cx="4760814" cy="270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2D8B48-3127-4DD0-8E13-2B55B68DD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0" y="2226285"/>
            <a:ext cx="2334928" cy="4043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439C90-8A86-4608-85C9-7D7FC284A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57" y="3122294"/>
            <a:ext cx="2312634" cy="3805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9B5028-016C-4B50-B399-25B9CEF8A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7380" y="3098481"/>
            <a:ext cx="5050589" cy="4325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75EFCF-10A3-4046-AE64-A43D5FC894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6255" y="3675477"/>
            <a:ext cx="2326578" cy="390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38471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Estimating KL Divergence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" y="714275"/>
            <a:ext cx="12127525" cy="5981945"/>
          </a:xfrm>
        </p:spPr>
        <p:txBody>
          <a:bodyPr/>
          <a:lstStyle/>
          <a:p>
            <a:r>
              <a:rPr lang="en-GB" sz="2600" dirty="0"/>
              <a:t>So our </a:t>
            </a:r>
            <a:r>
              <a:rPr lang="en-GB" sz="2600" b="1" dirty="0"/>
              <a:t>primary aim </a:t>
            </a:r>
            <a:r>
              <a:rPr lang="en-GB" sz="2600" dirty="0"/>
              <a:t>was to find a </a:t>
            </a:r>
            <a:r>
              <a:rPr lang="en-GB" sz="2600" b="1" dirty="0"/>
              <a:t>parameter</a:t>
            </a:r>
            <a:r>
              <a:rPr lang="en-GB" sz="2600" dirty="0"/>
              <a:t> of distribution, so that we then determine the </a:t>
            </a:r>
            <a:r>
              <a:rPr lang="en-GB" sz="2600" b="1" dirty="0"/>
              <a:t>underlying distribution itself</a:t>
            </a:r>
          </a:p>
          <a:p>
            <a:r>
              <a:rPr lang="en-GB" sz="2600" dirty="0"/>
              <a:t>First, we started with </a:t>
            </a:r>
            <a:r>
              <a:rPr lang="en-GB" sz="2600" b="1" dirty="0"/>
              <a:t>total variation distance</a:t>
            </a:r>
            <a:r>
              <a:rPr lang="en-GB" sz="2600" dirty="0"/>
              <a:t>, but then have seen that it has some </a:t>
            </a:r>
            <a:r>
              <a:rPr lang="en-GB" sz="2600" b="1" dirty="0"/>
              <a:t>undesirable properties </a:t>
            </a:r>
            <a:r>
              <a:rPr lang="en-GB" sz="2600" dirty="0"/>
              <a:t>( 1) when we measure distance between PMF and PDF, 2) does not reacting to horizontal changes in parameters, 3) hard to compute), so we were in search of </a:t>
            </a:r>
            <a:r>
              <a:rPr lang="en-GB" sz="2600" b="1" dirty="0"/>
              <a:t>new technique </a:t>
            </a:r>
            <a:r>
              <a:rPr lang="en-GB" sz="2600" dirty="0"/>
              <a:t>for finding parameter of distribution, </a:t>
            </a:r>
            <a:r>
              <a:rPr lang="en-GB" sz="2600" dirty="0" err="1"/>
              <a:t>Kullback-Leibler</a:t>
            </a:r>
            <a:endParaRPr lang="en-GB" sz="2600" dirty="0"/>
          </a:p>
          <a:p>
            <a:r>
              <a:rPr lang="en-GB" sz="2600" dirty="0"/>
              <a:t>Having found new technique, we want to minimize this function and find unique </a:t>
            </a:r>
            <a:r>
              <a:rPr lang="en-GB" sz="2600" b="1" dirty="0"/>
              <a:t>theta*</a:t>
            </a:r>
          </a:p>
          <a:p>
            <a:r>
              <a:rPr lang="en-GB" sz="2600" dirty="0"/>
              <a:t>So, now we need to find an </a:t>
            </a:r>
            <a:r>
              <a:rPr lang="en-GB" sz="2600" b="1" dirty="0"/>
              <a:t>estimator for KL </a:t>
            </a:r>
            <a:r>
              <a:rPr lang="en-GB" sz="2600" dirty="0"/>
              <a:t>and that’s what </a:t>
            </a:r>
            <a:r>
              <a:rPr lang="en-GB" sz="2600" b="1" dirty="0"/>
              <a:t>Max </a:t>
            </a:r>
            <a:r>
              <a:rPr lang="en-GB" sz="2600" b="1" dirty="0" err="1"/>
              <a:t>Likelih</a:t>
            </a:r>
            <a:r>
              <a:rPr lang="en-GB" sz="2600" b="1" dirty="0"/>
              <a:t> </a:t>
            </a:r>
            <a:r>
              <a:rPr lang="en-GB" sz="2600" b="1" dirty="0" err="1"/>
              <a:t>est</a:t>
            </a:r>
            <a:r>
              <a:rPr lang="en-GB" sz="2600" b="1" dirty="0"/>
              <a:t> </a:t>
            </a:r>
            <a:r>
              <a:rPr lang="en-GB" sz="2600" dirty="0"/>
              <a:t>is doing</a:t>
            </a:r>
          </a:p>
          <a:p>
            <a:endParaRPr lang="en-GB" sz="2600" dirty="0"/>
          </a:p>
          <a:p>
            <a:r>
              <a:rPr lang="en-GB" sz="2600" dirty="0"/>
              <a:t> c                                                                  where E[X] can be </a:t>
            </a:r>
            <a:r>
              <a:rPr lang="en-GB" sz="2600" dirty="0" err="1"/>
              <a:t>estim</a:t>
            </a:r>
            <a:endParaRPr lang="en-GB" sz="2600" dirty="0"/>
          </a:p>
          <a:p>
            <a:endParaRPr lang="en-GB" sz="2600" dirty="0"/>
          </a:p>
          <a:p>
            <a:r>
              <a:rPr lang="en-US" dirty="0"/>
              <a:t>So, our estimate for KL div. is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C587CC-38DA-4C6F-810D-4B80D3DF6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64" y="4049441"/>
            <a:ext cx="3273035" cy="5647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48AF18-0885-4245-9538-9F8785C0B9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272" y="4077796"/>
            <a:ext cx="3141937" cy="451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6EE5F-0AE7-4F8B-AB0B-486013055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687" y="4601305"/>
            <a:ext cx="5189042" cy="8428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DFC420-D375-46D2-9149-7C1210969E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617" y="4442900"/>
            <a:ext cx="3314111" cy="662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09899-B1F1-4CE2-8112-17CC919D9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9880" y="5474604"/>
            <a:ext cx="4326287" cy="672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73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Deriving the Maximum Likelihood Estimator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GB" dirty="0"/>
              <a:t>So, starting from the </a:t>
            </a:r>
            <a:r>
              <a:rPr lang="en-GB" b="1" dirty="0"/>
              <a:t>beginning</a:t>
            </a:r>
            <a:r>
              <a:rPr lang="en-GB" dirty="0"/>
              <a:t>: 1) aim was to find underlying </a:t>
            </a:r>
            <a:r>
              <a:rPr lang="en-GB" b="1" dirty="0"/>
              <a:t>distribution</a:t>
            </a:r>
            <a:r>
              <a:rPr lang="en-GB" dirty="0"/>
              <a:t> and we said if we can find </a:t>
            </a:r>
            <a:r>
              <a:rPr lang="en-GB" b="1" dirty="0"/>
              <a:t>parameter of </a:t>
            </a:r>
            <a:r>
              <a:rPr lang="en-GB" b="1" dirty="0" err="1"/>
              <a:t>distrib</a:t>
            </a:r>
            <a:r>
              <a:rPr lang="en-GB" b="1" dirty="0"/>
              <a:t> </a:t>
            </a:r>
            <a:r>
              <a:rPr lang="en-GB" dirty="0"/>
              <a:t>then we are done 2) we found a </a:t>
            </a:r>
            <a:r>
              <a:rPr lang="en-GB" b="1" dirty="0"/>
              <a:t>function</a:t>
            </a:r>
            <a:r>
              <a:rPr lang="en-GB" dirty="0"/>
              <a:t> that characterizes the </a:t>
            </a:r>
            <a:r>
              <a:rPr lang="en-GB" b="1" dirty="0"/>
              <a:t>difference</a:t>
            </a:r>
            <a:r>
              <a:rPr lang="en-GB" dirty="0"/>
              <a:t> between 2 distributions 3) then we need to </a:t>
            </a:r>
            <a:r>
              <a:rPr lang="en-GB" b="1" dirty="0"/>
              <a:t>minimize this function </a:t>
            </a:r>
            <a:r>
              <a:rPr lang="en-GB" dirty="0"/>
              <a:t>and find the </a:t>
            </a:r>
            <a:r>
              <a:rPr lang="en-GB" b="1" dirty="0"/>
              <a:t>value of parameter </a:t>
            </a:r>
            <a:r>
              <a:rPr lang="en-GB" dirty="0"/>
              <a:t>where this happens </a:t>
            </a:r>
          </a:p>
          <a:p>
            <a:r>
              <a:rPr lang="en-GB" dirty="0"/>
              <a:t>So, now our goal is to </a:t>
            </a:r>
            <a:r>
              <a:rPr lang="en-GB" b="1" dirty="0"/>
              <a:t>minimize</a:t>
            </a:r>
            <a:r>
              <a:rPr lang="en-GB" dirty="0"/>
              <a:t> the estimate for KL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Which is equiv. to                                 which is maximum likelihood principle</a:t>
            </a:r>
          </a:p>
          <a:p>
            <a:r>
              <a:rPr lang="en-GB" dirty="0"/>
              <a:t>Under certain </a:t>
            </a:r>
            <a:r>
              <a:rPr lang="en-GB" b="1" dirty="0"/>
              <a:t>technical conditions</a:t>
            </a:r>
            <a:r>
              <a:rPr lang="en-GB" dirty="0"/>
              <a:t>, the </a:t>
            </a:r>
            <a:r>
              <a:rPr lang="en-GB" b="1" dirty="0"/>
              <a:t>maximum likelihood estimator </a:t>
            </a:r>
            <a:r>
              <a:rPr lang="en-GB" dirty="0"/>
              <a:t>is </a:t>
            </a:r>
            <a:r>
              <a:rPr lang="en-GB" b="1" dirty="0"/>
              <a:t>guaranteed</a:t>
            </a:r>
            <a:r>
              <a:rPr lang="en-GB" dirty="0"/>
              <a:t> to (weakly) </a:t>
            </a:r>
            <a:r>
              <a:rPr lang="en-GB" b="1" dirty="0"/>
              <a:t>converge</a:t>
            </a:r>
            <a:r>
              <a:rPr lang="en-GB" dirty="0"/>
              <a:t> to the </a:t>
            </a:r>
            <a:r>
              <a:rPr lang="en-GB" b="1" dirty="0"/>
              <a:t>true parameter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AC790-2F37-46D5-A1EC-2B8F932AB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6975" y="2492251"/>
            <a:ext cx="4326287" cy="672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BBA880C-B79C-478A-8753-636139D6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85" y="3237620"/>
            <a:ext cx="4581318" cy="7154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50F680-5EAF-4A55-B247-1F6589BB0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588" y="3270078"/>
            <a:ext cx="2800151" cy="76734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2D1BD1-C28F-46D9-A346-D4808EF6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7850" y="3265535"/>
            <a:ext cx="2628281" cy="715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E3378E-379B-4F0B-8E0B-51F8F917F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2960" y="4114578"/>
            <a:ext cx="2174485" cy="78097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3D4C62-4AA7-4D1C-8847-5ED36F3CAC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6900" y="5217721"/>
            <a:ext cx="358287" cy="4823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2183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Likelihood of a Discrete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9" y="698847"/>
            <a:ext cx="11977469" cy="5981945"/>
          </a:xfrm>
        </p:spPr>
        <p:txBody>
          <a:bodyPr/>
          <a:lstStyle/>
          <a:p>
            <a:r>
              <a:rPr lang="en-US" b="1" dirty="0"/>
              <a:t>Definition</a:t>
            </a:r>
            <a:r>
              <a:rPr lang="en-US" dirty="0"/>
              <a:t>: </a:t>
            </a:r>
            <a:r>
              <a:rPr lang="en-US" b="1" dirty="0"/>
              <a:t>Likelihood of the model </a:t>
            </a:r>
            <a:r>
              <a:rPr lang="en-US" dirty="0"/>
              <a:t>is the map (from given data X1…</a:t>
            </a:r>
            <a:r>
              <a:rPr lang="en-US" dirty="0" err="1"/>
              <a:t>Xn</a:t>
            </a:r>
            <a:r>
              <a:rPr lang="en-US" dirty="0"/>
              <a:t> and parameter theta to Probability) Ln defines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dirty="0"/>
              <a:t>A Poisson random variable takes values on all non-negative integers</a:t>
            </a:r>
          </a:p>
          <a:p>
            <a:r>
              <a:rPr lang="en-GB" dirty="0"/>
              <a:t>A Poisson random variable is specified by its mean </a:t>
            </a:r>
            <a:r>
              <a:rPr lang="en-GB" b="1" dirty="0" err="1"/>
              <a:t>lyamda</a:t>
            </a:r>
            <a:r>
              <a:rPr lang="en-US" b="1" dirty="0"/>
              <a:t>, </a:t>
            </a:r>
            <a:r>
              <a:rPr lang="en-GB" dirty="0"/>
              <a:t>which is allowed to be any positive real number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6B8D8-FCAF-4664-85A6-BA78D4A5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43" y="1160802"/>
            <a:ext cx="5282161" cy="6385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15D4B9-4797-4143-AF33-B84AB23EC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737" y="1590088"/>
            <a:ext cx="3964140" cy="19127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EA36B-8C96-4E1A-994D-01ECC5503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5017" y="4677288"/>
            <a:ext cx="4724789" cy="96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243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9" y="27499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6960B7-E3BC-4663-A150-51D2BF271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812" y="518672"/>
            <a:ext cx="8970865" cy="62283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2384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F0FAA1-323B-49C7-86F1-DD89A561F5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85" y="494860"/>
            <a:ext cx="8004663" cy="620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72BD92-A48C-4B34-84F1-8B8F5738D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641" y="614583"/>
            <a:ext cx="9152645" cy="610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69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C6BC56-1D6D-435A-A7ED-6838C01801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219" y="652901"/>
            <a:ext cx="9401540" cy="607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45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9" y="41567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4B4711-98BA-4E68-9B1B-26D378BA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74" y="557432"/>
            <a:ext cx="9021494" cy="615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5512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59" y="450211"/>
            <a:ext cx="10370386" cy="116643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Introduction to Maximum Likelihood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6E62AD-3DCC-47CE-9232-C31954125EA1}"/>
              </a:ext>
            </a:extLst>
          </p:cNvPr>
          <p:cNvSpPr txBox="1"/>
          <p:nvPr/>
        </p:nvSpPr>
        <p:spPr>
          <a:xfrm>
            <a:off x="787791" y="2039815"/>
            <a:ext cx="103256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rgbClr val="FF0000"/>
                </a:solidFill>
              </a:rPr>
              <a:t>Compute</a:t>
            </a:r>
            <a:r>
              <a:rPr lang="en-GB" sz="2400" dirty="0"/>
              <a:t> the </a:t>
            </a:r>
            <a:r>
              <a:rPr lang="en-GB" sz="2400" b="1" dirty="0"/>
              <a:t>likelihood</a:t>
            </a:r>
            <a:r>
              <a:rPr lang="en-GB" sz="2400" dirty="0"/>
              <a:t> of a </a:t>
            </a:r>
            <a:r>
              <a:rPr lang="en-GB" sz="2400" b="1" dirty="0"/>
              <a:t>continuous distribution</a:t>
            </a:r>
            <a:r>
              <a:rPr lang="en-GB" sz="2400" dirty="0"/>
              <a:t> 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Interpret the </a:t>
            </a:r>
            <a:r>
              <a:rPr lang="en-GB" sz="2400" b="1" dirty="0"/>
              <a:t>maximum likelihood estimator</a:t>
            </a:r>
            <a:r>
              <a:rPr lang="en-GB" sz="2400" dirty="0"/>
              <a:t> as the </a:t>
            </a:r>
            <a:r>
              <a:rPr lang="en-GB" sz="2400" b="1" dirty="0"/>
              <a:t>objective value </a:t>
            </a:r>
            <a:r>
              <a:rPr lang="en-GB" sz="2400" dirty="0"/>
              <a:t>of an optimization problem.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Define and </a:t>
            </a:r>
            <a:r>
              <a:rPr lang="en-GB" sz="2400" b="1" dirty="0"/>
              <a:t>compute</a:t>
            </a:r>
            <a:r>
              <a:rPr lang="en-GB" sz="2400" dirty="0"/>
              <a:t> the maximum likelihood estimator of an unknown parameter.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/>
              <a:t>Maximize</a:t>
            </a:r>
            <a:r>
              <a:rPr lang="en-GB" sz="2400" dirty="0"/>
              <a:t> a </a:t>
            </a:r>
            <a:r>
              <a:rPr lang="en-GB" sz="2400" b="1" dirty="0"/>
              <a:t>strictly concave</a:t>
            </a:r>
            <a:r>
              <a:rPr lang="en-GB" sz="2400" dirty="0"/>
              <a:t> function in one, two, or more dimensions.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84455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Goal of next 5 lectures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How to </a:t>
            </a:r>
            <a:r>
              <a:rPr lang="en-US" b="1" dirty="0"/>
              <a:t>construct estimators</a:t>
            </a:r>
            <a:r>
              <a:rPr lang="en-US" dirty="0"/>
              <a:t>? </a:t>
            </a:r>
            <a:r>
              <a:rPr lang="en-US" b="1" dirty="0"/>
              <a:t>Principled way </a:t>
            </a:r>
            <a:r>
              <a:rPr lang="en-US" dirty="0"/>
              <a:t>of doing it</a:t>
            </a:r>
          </a:p>
          <a:p>
            <a:r>
              <a:rPr lang="en-US" dirty="0"/>
              <a:t>In previous lectures, we did by finding </a:t>
            </a:r>
            <a:r>
              <a:rPr lang="en-US" b="1" dirty="0"/>
              <a:t>averages</a:t>
            </a:r>
            <a:r>
              <a:rPr lang="en-US" dirty="0"/>
              <a:t>, or applying some functions to </a:t>
            </a:r>
            <a:r>
              <a:rPr lang="en-US" dirty="0" err="1"/>
              <a:t>avgs</a:t>
            </a:r>
            <a:r>
              <a:rPr lang="en-US" dirty="0"/>
              <a:t> such as using delta method</a:t>
            </a:r>
          </a:p>
          <a:p>
            <a:r>
              <a:rPr lang="en-US" dirty="0"/>
              <a:t>If the parameter                   how do we do?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Maximum likelihood estimation</a:t>
            </a:r>
            <a:r>
              <a:rPr lang="en-US" dirty="0"/>
              <a:t>: a generic approach with very </a:t>
            </a:r>
            <a:r>
              <a:rPr lang="en-US" b="1" dirty="0"/>
              <a:t>good properties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Method of moments</a:t>
            </a:r>
            <a:r>
              <a:rPr lang="en-US" dirty="0"/>
              <a:t>: a (fairly) </a:t>
            </a:r>
            <a:r>
              <a:rPr lang="en-US" b="1" dirty="0"/>
              <a:t>generic and easy </a:t>
            </a:r>
            <a:r>
              <a:rPr lang="en-US" dirty="0"/>
              <a:t>approach (such as E[X] 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M-estimators</a:t>
            </a:r>
            <a:r>
              <a:rPr lang="en-US" dirty="0"/>
              <a:t>: a </a:t>
            </a:r>
            <a:r>
              <a:rPr lang="en-US" b="1" dirty="0"/>
              <a:t>flexible</a:t>
            </a:r>
            <a:r>
              <a:rPr lang="en-US" dirty="0"/>
              <a:t> approach, close to machine learning, that focuses primarily on </a:t>
            </a:r>
            <a:r>
              <a:rPr lang="en-US" b="1" dirty="0"/>
              <a:t>prediction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01A026-45BE-471C-A556-21342542B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781" y="2071980"/>
            <a:ext cx="1267029" cy="44613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1365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Likelihoods of distributions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We showed that essentially </a:t>
            </a:r>
            <a:r>
              <a:rPr lang="en-US" b="1" dirty="0"/>
              <a:t>minimizing the estimate of the KL </a:t>
            </a:r>
            <a:r>
              <a:rPr lang="en-US" dirty="0"/>
              <a:t>turned out to be exactly the same thing as </a:t>
            </a:r>
            <a:r>
              <a:rPr lang="en-US" b="1" dirty="0"/>
              <a:t>maximizing so-called likelihood function</a:t>
            </a:r>
            <a:r>
              <a:rPr lang="en-US" dirty="0"/>
              <a:t>, which is a </a:t>
            </a:r>
            <a:r>
              <a:rPr lang="en-US" b="1" dirty="0"/>
              <a:t>function of observations and theta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GB" b="1" dirty="0"/>
              <a:t>Likelihood</a:t>
            </a:r>
            <a:r>
              <a:rPr lang="en-GB" dirty="0"/>
              <a:t> of a discrete statistical model is </a:t>
            </a:r>
            <a:r>
              <a:rPr lang="en-GB" b="1" dirty="0"/>
              <a:t>continuous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4927D9-A634-464C-9D6C-D00508A5A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59" y="2014976"/>
            <a:ext cx="5304234" cy="15582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A81496-D9CB-43BE-8FB0-06551584F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064" y="1878989"/>
            <a:ext cx="3829049" cy="1753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59C658-CC10-4223-B9C6-50AA701A7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0698" y="3934559"/>
            <a:ext cx="4822434" cy="284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51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GB" sz="2600" dirty="0"/>
              <a:t>The </a:t>
            </a:r>
            <a:r>
              <a:rPr lang="en-GB" sz="2600" b="1" dirty="0"/>
              <a:t>arguments of the minima </a:t>
            </a:r>
            <a:r>
              <a:rPr lang="en-GB" sz="2600" dirty="0"/>
              <a:t>(or maxima) of a function f(x), denoted by </a:t>
            </a:r>
            <a:r>
              <a:rPr lang="en-GB" sz="2600" b="1" dirty="0" err="1"/>
              <a:t>argmin</a:t>
            </a:r>
            <a:r>
              <a:rPr lang="en-GB" sz="2600" b="1" dirty="0"/>
              <a:t> f(x)</a:t>
            </a:r>
            <a:r>
              <a:rPr lang="en-GB" sz="2600" dirty="0"/>
              <a:t>, is the </a:t>
            </a:r>
            <a:r>
              <a:rPr lang="en-GB" sz="2600" b="1" dirty="0"/>
              <a:t>values of x </a:t>
            </a:r>
            <a:r>
              <a:rPr lang="en-GB" sz="2600" dirty="0"/>
              <a:t>at which f(x) is minimum (or max)</a:t>
            </a:r>
          </a:p>
          <a:p>
            <a:r>
              <a:rPr lang="en-GB" sz="2600" dirty="0"/>
              <a:t>We can also </a:t>
            </a:r>
            <a:r>
              <a:rPr lang="en-GB" sz="2600" b="1" dirty="0"/>
              <a:t>restrict to a subset </a:t>
            </a:r>
            <a:r>
              <a:rPr lang="en-GB" sz="2600" dirty="0"/>
              <a:t>of the domain of f, and denote</a:t>
            </a:r>
          </a:p>
          <a:p>
            <a:pPr marL="0" indent="0">
              <a:buNone/>
            </a:pPr>
            <a:r>
              <a:rPr lang="en-GB" sz="2600" dirty="0"/>
              <a:t>The values of            at which f(x) is minimum over S </a:t>
            </a:r>
          </a:p>
          <a:p>
            <a:r>
              <a:rPr lang="en-GB" sz="2600" dirty="0"/>
              <a:t>Exercise let’s say value f(x) is continuous positive function, and as above functions are  </a:t>
            </a:r>
            <a:r>
              <a:rPr lang="en-GB" sz="2600" b="1" dirty="0"/>
              <a:t>strictly increasing</a:t>
            </a:r>
            <a:r>
              <a:rPr lang="en-GB" sz="2600" dirty="0"/>
              <a:t>, inputting max value to them, will result in their max value, and thus their </a:t>
            </a:r>
            <a:r>
              <a:rPr lang="en-GB" sz="2600" dirty="0" err="1"/>
              <a:t>argmins</a:t>
            </a:r>
            <a:r>
              <a:rPr lang="en-GB" sz="2600" dirty="0"/>
              <a:t> will be the same</a:t>
            </a:r>
          </a:p>
          <a:p>
            <a:r>
              <a:rPr lang="en-GB" sz="2600" dirty="0"/>
              <a:t>Whereas, </a:t>
            </a:r>
            <a:r>
              <a:rPr lang="en-GB" sz="2600" b="1" dirty="0"/>
              <a:t>cos(x) function </a:t>
            </a:r>
            <a:r>
              <a:rPr lang="en-GB" sz="2600" dirty="0"/>
              <a:t>is strictly </a:t>
            </a:r>
            <a:r>
              <a:rPr lang="en-GB" sz="2600" b="1" dirty="0"/>
              <a:t>decreasing</a:t>
            </a:r>
            <a:r>
              <a:rPr lang="en-GB" sz="2600" dirty="0"/>
              <a:t> in (0,pi). Given</a:t>
            </a:r>
          </a:p>
          <a:p>
            <a:pPr marL="0" indent="0">
              <a:buNone/>
            </a:pPr>
            <a:r>
              <a:rPr lang="en-GB" sz="2600" dirty="0"/>
              <a:t>Is in fact minimum when f(x) is maximum (like the larger input you give, less value you det</a:t>
            </a:r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5CCB6B-4D12-46A6-862A-B1FBA7EF9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98" y="2137995"/>
            <a:ext cx="668948" cy="2675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0C1CB1-E5DC-4B8F-BA97-7363B2C9B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2830" y="1612289"/>
            <a:ext cx="1608776" cy="3712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8C981A-4214-469D-AC77-98886F3EA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4440" y="1960656"/>
            <a:ext cx="3857560" cy="6733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648ECF-1029-4B38-8EE5-DBFA0D533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7634" y="3769837"/>
            <a:ext cx="2828133" cy="3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224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600" dirty="0"/>
              <a:t>The </a:t>
            </a:r>
            <a:r>
              <a:rPr lang="en-US" sz="2600" b="1" dirty="0"/>
              <a:t>maximum likelihood estimator </a:t>
            </a:r>
            <a:r>
              <a:rPr lang="en-US" sz="2600" dirty="0"/>
              <a:t>of theta is defined as</a:t>
            </a:r>
          </a:p>
          <a:p>
            <a:r>
              <a:rPr lang="en-US" sz="2600" dirty="0"/>
              <a:t>                                                   provided it exists</a:t>
            </a:r>
          </a:p>
          <a:p>
            <a:r>
              <a:rPr lang="en-US" sz="2600" b="1" dirty="0"/>
              <a:t>Log-likelihood estimator </a:t>
            </a:r>
            <a:r>
              <a:rPr lang="en-US" sz="2600" dirty="0"/>
              <a:t>is used more in practice</a:t>
            </a:r>
          </a:p>
          <a:p>
            <a:r>
              <a:rPr lang="en-US" sz="2600" dirty="0"/>
              <a:t>Maximizing an </a:t>
            </a:r>
            <a:r>
              <a:rPr lang="en-US" sz="2600" b="1" dirty="0"/>
              <a:t>increasing function </a:t>
            </a:r>
            <a:r>
              <a:rPr lang="en-US" sz="2600" dirty="0"/>
              <a:t>is the same as maximizing </a:t>
            </a:r>
            <a:r>
              <a:rPr lang="en-US" sz="2600" b="1" dirty="0"/>
              <a:t>log (it is also an increasing function) of that function </a:t>
            </a:r>
            <a:r>
              <a:rPr lang="en-US" sz="2600" dirty="0"/>
              <a:t>(in terms of argmax)</a:t>
            </a:r>
          </a:p>
          <a:p>
            <a:r>
              <a:rPr lang="en-US" sz="2600" b="1" dirty="0"/>
              <a:t>Maximizing a function </a:t>
            </a:r>
            <a:r>
              <a:rPr lang="en-US" sz="2600" dirty="0"/>
              <a:t>is the same as </a:t>
            </a:r>
            <a:r>
              <a:rPr lang="en-US" sz="2600" b="1" dirty="0"/>
              <a:t>minimizing the negative </a:t>
            </a:r>
            <a:r>
              <a:rPr lang="en-US" sz="2600" dirty="0"/>
              <a:t>of that function (same argmax or min)</a:t>
            </a:r>
          </a:p>
          <a:p>
            <a:r>
              <a:rPr lang="en-US" sz="2600" b="1" dirty="0"/>
              <a:t>Maximization</a:t>
            </a:r>
            <a:r>
              <a:rPr lang="en-US" sz="2600" dirty="0"/>
              <a:t> of arbitrary functions can be </a:t>
            </a:r>
            <a:r>
              <a:rPr lang="en-US" sz="2600" b="1" dirty="0"/>
              <a:t>difficult (due to many local min/max es)</a:t>
            </a:r>
          </a:p>
          <a:p>
            <a:r>
              <a:rPr lang="en-US" sz="2600" dirty="0"/>
              <a:t>2 definitions for concavity: convex: </a:t>
            </a:r>
            <a:r>
              <a:rPr lang="en-US" sz="2600" b="1" dirty="0"/>
              <a:t>synthetic</a:t>
            </a:r>
            <a:r>
              <a:rPr lang="en-US" sz="2600" dirty="0"/>
              <a:t> (curve is below its cord) and </a:t>
            </a:r>
            <a:r>
              <a:rPr lang="en-US" sz="2600" b="1" dirty="0"/>
              <a:t>analytical    </a:t>
            </a:r>
            <a:r>
              <a:rPr lang="en-US" sz="2600" dirty="0"/>
              <a:t>(2</a:t>
            </a:r>
            <a:r>
              <a:rPr lang="en-US" sz="2600" baseline="30000" dirty="0"/>
              <a:t>nd</a:t>
            </a:r>
            <a:r>
              <a:rPr lang="en-US" sz="2600" dirty="0"/>
              <a:t> </a:t>
            </a:r>
            <a:r>
              <a:rPr lang="en-US" sz="2600" b="1" dirty="0"/>
              <a:t>derivative</a:t>
            </a:r>
            <a:r>
              <a:rPr lang="en-US" sz="2600" dirty="0"/>
              <a:t> is </a:t>
            </a:r>
            <a:r>
              <a:rPr lang="en-US" sz="2600" b="1" dirty="0"/>
              <a:t>non-negative</a:t>
            </a:r>
            <a:r>
              <a:rPr lang="en-US" sz="2600" dirty="0"/>
              <a:t>; derivative not decreasing)</a:t>
            </a:r>
          </a:p>
          <a:p>
            <a:r>
              <a:rPr lang="en-US" sz="2600" dirty="0"/>
              <a:t>A twice differentiable function                         is said to be </a:t>
            </a:r>
            <a:r>
              <a:rPr lang="en-US" sz="2600" b="1" dirty="0"/>
              <a:t>concave</a:t>
            </a:r>
            <a:r>
              <a:rPr lang="en-US" sz="2600" dirty="0"/>
              <a:t> if its 2</a:t>
            </a:r>
            <a:r>
              <a:rPr lang="en-US" sz="2600" baseline="30000" dirty="0"/>
              <a:t>nd</a:t>
            </a:r>
            <a:r>
              <a:rPr lang="en-US" sz="2600" dirty="0"/>
              <a:t> derivative satisfies                            </a:t>
            </a:r>
            <a:r>
              <a:rPr lang="en-US" sz="2400" dirty="0"/>
              <a:t>and it is said to be </a:t>
            </a:r>
            <a:r>
              <a:rPr lang="en-US" sz="2400" b="1" dirty="0"/>
              <a:t>strictly</a:t>
            </a:r>
            <a:r>
              <a:rPr lang="en-US" sz="2400" dirty="0"/>
              <a:t> concave if the inequality is strict  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EF1621-F020-42D8-8884-48E97D014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88" y="1133260"/>
            <a:ext cx="3559182" cy="6136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41650-45D4-4888-A524-CC28800B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760" y="1610932"/>
            <a:ext cx="3271481" cy="5301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7374D2-3E2E-46DB-B73A-16DDB77E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9822" y="5207616"/>
            <a:ext cx="1704990" cy="3606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D6907B-5447-46B2-BFF7-DBDAE67FD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8496" y="5620532"/>
            <a:ext cx="1816147" cy="3184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864B5B9-4262-4801-96A2-17E4266C90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4354" y="5529759"/>
            <a:ext cx="1225037" cy="4616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81382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89" y="26139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Concave vs convex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9" y="551367"/>
            <a:ext cx="11977469" cy="5981945"/>
          </a:xfrm>
        </p:spPr>
        <p:txBody>
          <a:bodyPr>
            <a:normAutofit/>
          </a:bodyPr>
          <a:lstStyle/>
          <a:p>
            <a:r>
              <a:rPr lang="en-US" sz="2600" dirty="0"/>
              <a:t>Function                   is concave on an interval I, if for all pairs of real numbers</a:t>
            </a:r>
          </a:p>
          <a:p>
            <a:r>
              <a:rPr lang="en-US" sz="2600" dirty="0"/>
              <a:t>                                                                                           which means value of function at intermediate input is greater than avg value of inputs on borders </a:t>
            </a:r>
          </a:p>
          <a:p>
            <a:r>
              <a:rPr lang="en-US" sz="2600" b="1" dirty="0"/>
              <a:t>Geometrically</a:t>
            </a:r>
            <a:r>
              <a:rPr lang="en-US" sz="2600" dirty="0"/>
              <a:t>, this means that for                      the </a:t>
            </a:r>
            <a:r>
              <a:rPr lang="en-US" sz="2600" b="1" dirty="0"/>
              <a:t>graph of g </a:t>
            </a:r>
            <a:r>
              <a:rPr lang="en-US" sz="2600" dirty="0"/>
              <a:t>is above the </a:t>
            </a:r>
            <a:r>
              <a:rPr lang="en-US" sz="2600" b="1" dirty="0"/>
              <a:t>secant line </a:t>
            </a:r>
            <a:r>
              <a:rPr lang="en-US" sz="2600" dirty="0"/>
              <a:t>connecting the 2 points (x1,g(x1)) and (x2, g(x2))  </a:t>
            </a:r>
          </a:p>
          <a:p>
            <a:r>
              <a:rPr lang="en-US" sz="2600" dirty="0"/>
              <a:t>Definition of convex is the opposite </a:t>
            </a:r>
          </a:p>
          <a:p>
            <a:endParaRPr lang="en-US" sz="2600" dirty="0"/>
          </a:p>
          <a:p>
            <a:r>
              <a:rPr lang="en-US" sz="2600" dirty="0"/>
              <a:t>Geometrically, this means that the graph of g is below the</a:t>
            </a:r>
          </a:p>
          <a:p>
            <a:pPr marL="0" indent="0">
              <a:buNone/>
            </a:pPr>
            <a:r>
              <a:rPr lang="en-US" sz="2600" dirty="0"/>
              <a:t>Secant line connecting 2 points</a:t>
            </a:r>
          </a:p>
          <a:p>
            <a:r>
              <a:rPr lang="en-US" sz="2600" dirty="0"/>
              <a:t>Also, we have analytical definitions if g is </a:t>
            </a:r>
            <a:r>
              <a:rPr lang="en-US" sz="2600" b="1" dirty="0"/>
              <a:t>twice differentiable</a:t>
            </a:r>
          </a:p>
          <a:p>
            <a:pPr marL="0" indent="0">
              <a:buNone/>
            </a:pPr>
            <a:r>
              <a:rPr lang="en-US" sz="26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B9477A-DF46-4A3D-A33C-E9270FEED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079" y="571042"/>
            <a:ext cx="1193697" cy="3581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9CB4F5-8B19-4E0D-832B-B8336E3F6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164" y="733270"/>
            <a:ext cx="1240514" cy="313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993789-79A6-4582-903C-E9BD302D7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027" y="984459"/>
            <a:ext cx="6822529" cy="416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B4473-C5EC-4F2E-9933-6A886C2F5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1739" y="1883644"/>
            <a:ext cx="1406145" cy="343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1E4347-E84F-4A5F-8B83-20FDF7A835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168" y="2254511"/>
            <a:ext cx="3303100" cy="20815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8E6A04-05DB-48AC-8541-B57B7A3010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82" y="3079648"/>
            <a:ext cx="7882553" cy="473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C664B5-D9F6-4536-AE5D-33BDAEF216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2213" y="4402550"/>
            <a:ext cx="3604908" cy="2293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0001C1-E6D4-4A5F-9ACD-4A19A49036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95" y="5109700"/>
            <a:ext cx="4654899" cy="3766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DE48D5-72EC-44A3-AADB-91FABF191F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717" y="5605459"/>
            <a:ext cx="4513400" cy="3233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F630FD4-3C25-4DF5-A415-F76B0BC946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642" y="5940372"/>
            <a:ext cx="5025360" cy="40143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C34E88-C632-46B1-80C1-8760668089F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0769" y="6402335"/>
            <a:ext cx="4117070" cy="33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4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Autofit/>
          </a:bodyPr>
          <a:lstStyle/>
          <a:p>
            <a:r>
              <a:rPr lang="en-GB" sz="3200" b="1" dirty="0"/>
              <a:t>Concavity in Higher Dimensions: Gradients, Hessians, Semi-Definiteness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b="1" dirty="0"/>
              <a:t>Gradient</a:t>
            </a:r>
            <a:r>
              <a:rPr lang="en-US" dirty="0"/>
              <a:t> is an equivalent for the 1</a:t>
            </a:r>
            <a:r>
              <a:rPr lang="en-US" baseline="30000" dirty="0"/>
              <a:t>st</a:t>
            </a:r>
            <a:r>
              <a:rPr lang="en-US" dirty="0"/>
              <a:t> derivative for multivariable functions</a:t>
            </a:r>
          </a:p>
          <a:p>
            <a:r>
              <a:rPr lang="en-US" b="1" dirty="0"/>
              <a:t>Hessian</a:t>
            </a:r>
            <a:r>
              <a:rPr lang="en-US" dirty="0"/>
              <a:t> is an equivalent for the 2</a:t>
            </a:r>
            <a:r>
              <a:rPr lang="en-US" baseline="30000" dirty="0"/>
              <a:t>nd</a:t>
            </a:r>
            <a:r>
              <a:rPr lang="en-US" dirty="0"/>
              <a:t> derivative for multivariable functions</a:t>
            </a:r>
          </a:p>
          <a:p>
            <a:r>
              <a:rPr lang="en-US" dirty="0"/>
              <a:t>More generally, for a </a:t>
            </a:r>
            <a:r>
              <a:rPr lang="en-US" b="1" dirty="0"/>
              <a:t>multivariate function                         </a:t>
            </a:r>
            <a:r>
              <a:rPr lang="en-US" dirty="0"/>
              <a:t>,  d&gt;=2, we have </a:t>
            </a:r>
          </a:p>
          <a:p>
            <a:r>
              <a:rPr lang="en-US" b="1" dirty="0"/>
              <a:t>Gradient vector                                   Hessian matrix</a:t>
            </a:r>
            <a:r>
              <a:rPr lang="en-US" dirty="0"/>
              <a:t>: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So, to be able to call the </a:t>
            </a:r>
            <a:r>
              <a:rPr lang="en-US" b="1" dirty="0"/>
              <a:t>multivariable function h concave</a:t>
            </a:r>
            <a:r>
              <a:rPr lang="en-US" dirty="0"/>
              <a:t>, we need to say that the </a:t>
            </a:r>
            <a:r>
              <a:rPr lang="en-US" b="1" dirty="0"/>
              <a:t>entire matrix as a 2</a:t>
            </a:r>
            <a:r>
              <a:rPr lang="en-US" b="1" baseline="30000" dirty="0"/>
              <a:t>nd</a:t>
            </a:r>
            <a:r>
              <a:rPr lang="en-US" b="1" dirty="0"/>
              <a:t> derivative is negative</a:t>
            </a:r>
            <a:r>
              <a:rPr lang="en-US" dirty="0"/>
              <a:t>, and saying that </a:t>
            </a:r>
            <a:r>
              <a:rPr lang="en-US" b="1" dirty="0"/>
              <a:t>all entries of this matrix is negative is not enough</a:t>
            </a:r>
            <a:r>
              <a:rPr lang="en-US" dirty="0"/>
              <a:t>, because this means just along some axes, function looks like a dome, but </a:t>
            </a:r>
            <a:r>
              <a:rPr lang="en-US" b="1" dirty="0"/>
              <a:t>the rest can be weird</a:t>
            </a:r>
            <a:r>
              <a:rPr lang="en-US" dirty="0"/>
              <a:t>, so not enough, we want the </a:t>
            </a:r>
            <a:r>
              <a:rPr lang="en-US" b="1" dirty="0"/>
              <a:t>whole function to look like a dome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527477-8B78-41A9-A73C-C74CF92E4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761" y="2654828"/>
            <a:ext cx="2363892" cy="1263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422A9E-7A58-4377-A471-FD4B3317A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541" y="2647334"/>
            <a:ext cx="1363077" cy="1246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2D0ED-D1ED-4C11-BDC2-42AEDD30A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0737" y="1789932"/>
            <a:ext cx="1759297" cy="3633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1AFE99-4228-44E7-873A-6B7F240D0D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365" y="2156491"/>
            <a:ext cx="2510974" cy="1132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6DF448-9CD9-4BFB-854A-6187E9881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0266" y="2167704"/>
            <a:ext cx="4051734" cy="1224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35722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Semi-definiteness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So, h is concave if                                                      </a:t>
            </a:r>
            <a:r>
              <a:rPr lang="en-US" b="1" dirty="0"/>
              <a:t>any vector </a:t>
            </a:r>
            <a:r>
              <a:rPr lang="en-US" dirty="0"/>
              <a:t>that we hit our </a:t>
            </a:r>
            <a:r>
              <a:rPr lang="en-US" b="1" dirty="0"/>
              <a:t>matrix</a:t>
            </a:r>
            <a:r>
              <a:rPr lang="en-US" dirty="0"/>
              <a:t> with gives </a:t>
            </a:r>
            <a:r>
              <a:rPr lang="en-US" b="1" dirty="0"/>
              <a:t>non-positive number </a:t>
            </a:r>
            <a:r>
              <a:rPr lang="en-US" dirty="0"/>
              <a:t>at all values of our function</a:t>
            </a:r>
          </a:p>
          <a:p>
            <a:r>
              <a:rPr lang="en-US" dirty="0"/>
              <a:t>Another definition of negative semi definite matrix is that </a:t>
            </a:r>
            <a:r>
              <a:rPr lang="en-US" b="1" dirty="0"/>
              <a:t>all of eigenvalues </a:t>
            </a:r>
            <a:r>
              <a:rPr lang="en-US" dirty="0"/>
              <a:t>of matrix H is </a:t>
            </a:r>
            <a:r>
              <a:rPr lang="en-US" b="1" dirty="0"/>
              <a:t>nonpositive</a:t>
            </a:r>
          </a:p>
          <a:p>
            <a:r>
              <a:rPr lang="en-US" dirty="0"/>
              <a:t>If hessian is </a:t>
            </a:r>
            <a:r>
              <a:rPr lang="en-US" b="1" dirty="0"/>
              <a:t>diagonal and its elements are all + or – </a:t>
            </a:r>
            <a:r>
              <a:rPr lang="en-US" dirty="0"/>
              <a:t>then that is enough to say where function h is concave or convex</a:t>
            </a:r>
          </a:p>
          <a:p>
            <a:r>
              <a:rPr lang="en-US" dirty="0"/>
              <a:t>The 2</a:t>
            </a:r>
            <a:r>
              <a:rPr lang="en-US" baseline="30000" dirty="0"/>
              <a:t>nd</a:t>
            </a:r>
            <a:r>
              <a:rPr lang="en-US" dirty="0"/>
              <a:t> rule is if all </a:t>
            </a:r>
            <a:r>
              <a:rPr lang="en-US" b="1" dirty="0"/>
              <a:t>entries</a:t>
            </a:r>
            <a:r>
              <a:rPr lang="en-US" dirty="0"/>
              <a:t> in the Hessian matrix are the </a:t>
            </a:r>
            <a:r>
              <a:rPr lang="en-US" b="1" dirty="0"/>
              <a:t>same</a:t>
            </a:r>
            <a:r>
              <a:rPr lang="en-US" dirty="0"/>
              <a:t> (+ or -) then again by just looking at it we can determine whether function convex or concave</a:t>
            </a:r>
          </a:p>
          <a:p>
            <a:r>
              <a:rPr lang="en-US" dirty="0"/>
              <a:t>If we have a </a:t>
            </a:r>
            <a:r>
              <a:rPr lang="en-US" b="1" dirty="0"/>
              <a:t>linear function composed with an increasing and concave function</a:t>
            </a:r>
            <a:r>
              <a:rPr lang="en-US" dirty="0"/>
              <a:t>, then we end up with something, which is </a:t>
            </a:r>
            <a:r>
              <a:rPr lang="en-US" b="1" dirty="0"/>
              <a:t>increasing and concave</a:t>
            </a:r>
          </a:p>
          <a:p>
            <a:r>
              <a:rPr lang="en-US" dirty="0"/>
              <a:t>Sum of concave/convex function is concave/convex</a:t>
            </a:r>
          </a:p>
          <a:p>
            <a:r>
              <a:rPr lang="en-US" dirty="0"/>
              <a:t>Product of convex/concave functions is not necessarily concave/convex</a:t>
            </a:r>
          </a:p>
          <a:p>
            <a:r>
              <a:rPr lang="en-US" dirty="0"/>
              <a:t>(-1) *f is convex if f is concave and vice versa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BFE706-17E3-488E-BF4A-CE72137E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604" y="670897"/>
            <a:ext cx="4071792" cy="508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12C7C7-A15D-4879-9741-C15F039B7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519" y="5124450"/>
            <a:ext cx="3902383" cy="406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335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Strictly Concave Functions and Unique </a:t>
            </a:r>
            <a:r>
              <a:rPr lang="en-GB" b="1" dirty="0" err="1"/>
              <a:t>Maximizer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b="1" dirty="0"/>
              <a:t>Why</a:t>
            </a:r>
            <a:r>
              <a:rPr lang="en-US" dirty="0"/>
              <a:t> we opened a discussion on convex and concave functions is because previously we were talking about maximizing (ML) and minimizing functions (KL)</a:t>
            </a:r>
          </a:p>
          <a:p>
            <a:r>
              <a:rPr lang="en-US" dirty="0"/>
              <a:t>What is good with convex/concave functions is their </a:t>
            </a:r>
            <a:r>
              <a:rPr lang="en-US" b="1" dirty="0"/>
              <a:t>min/max </a:t>
            </a:r>
            <a:r>
              <a:rPr lang="en-US" dirty="0"/>
              <a:t>is achieved at </a:t>
            </a:r>
            <a:r>
              <a:rPr lang="en-US" b="1" dirty="0"/>
              <a:t>exactly 1 place (unique) </a:t>
            </a:r>
            <a:r>
              <a:rPr lang="en-US" dirty="0"/>
              <a:t>and essentially, these are functions, where </a:t>
            </a:r>
            <a:r>
              <a:rPr lang="en-US" b="1" dirty="0"/>
              <a:t>local info </a:t>
            </a:r>
            <a:r>
              <a:rPr lang="en-US" dirty="0"/>
              <a:t>translates into global information (if we wind a point where </a:t>
            </a:r>
            <a:r>
              <a:rPr lang="en-US" dirty="0" err="1"/>
              <a:t>deriv</a:t>
            </a:r>
            <a:r>
              <a:rPr lang="en-US" dirty="0"/>
              <a:t>=0, we don’t need to look elsewhere to find another min/max</a:t>
            </a:r>
          </a:p>
          <a:p>
            <a:r>
              <a:rPr lang="en-US" dirty="0"/>
              <a:t>Condition to find max/mins are     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37EB6-5382-4C10-8C41-6E54A1B08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713" y="3213765"/>
            <a:ext cx="1474131" cy="532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8940D-1817-4756-B4B7-3E7379829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5625" y="3214226"/>
            <a:ext cx="1494282" cy="531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BA1D003-4179-463F-95EB-237A5809E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92" y="4180554"/>
            <a:ext cx="5571926" cy="238247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4726F6-D741-4168-BDD9-2537A9D8AB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792" y="5543183"/>
            <a:ext cx="2400223" cy="94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31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69698"/>
            <a:ext cx="11971608" cy="549275"/>
          </a:xfrm>
        </p:spPr>
        <p:txBody>
          <a:bodyPr>
            <a:normAutofit/>
          </a:bodyPr>
          <a:lstStyle/>
          <a:p>
            <a:r>
              <a:rPr lang="en-US" sz="3100" b="1" dirty="0"/>
              <a:t>Lecture 10. </a:t>
            </a:r>
            <a:r>
              <a:rPr lang="en-GB" sz="3100" b="1" dirty="0"/>
              <a:t>Consistency of MLE, Covariance Matrices, Multivariate Statistics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/>
              <a:t>Objectives</a:t>
            </a:r>
          </a:p>
          <a:p>
            <a:r>
              <a:rPr lang="en-US" dirty="0"/>
              <a:t>Derive the </a:t>
            </a:r>
            <a:r>
              <a:rPr lang="en-US" b="1" dirty="0"/>
              <a:t>maximum likelihood estimator</a:t>
            </a:r>
            <a:r>
              <a:rPr lang="en-US" dirty="0"/>
              <a:t> for the </a:t>
            </a:r>
            <a:r>
              <a:rPr lang="en-US" b="1" dirty="0"/>
              <a:t>uniform</a:t>
            </a:r>
            <a:r>
              <a:rPr lang="en-US" dirty="0"/>
              <a:t> statistical model and prove its </a:t>
            </a:r>
            <a:r>
              <a:rPr lang="en-US" b="1" dirty="0"/>
              <a:t>consistency</a:t>
            </a:r>
            <a:r>
              <a:rPr lang="en-US" dirty="0"/>
              <a:t>.</a:t>
            </a:r>
          </a:p>
          <a:p>
            <a:r>
              <a:rPr lang="en-US" dirty="0"/>
              <a:t>Recognize that the </a:t>
            </a:r>
            <a:r>
              <a:rPr lang="en-US" b="1" dirty="0"/>
              <a:t>maximum likelihood estimator</a:t>
            </a:r>
            <a:r>
              <a:rPr lang="en-US" dirty="0"/>
              <a:t> is consistent.</a:t>
            </a:r>
          </a:p>
          <a:p>
            <a:r>
              <a:rPr lang="en-US" dirty="0"/>
              <a:t>Know that </a:t>
            </a:r>
            <a:r>
              <a:rPr lang="en-US" b="1" dirty="0"/>
              <a:t>independence</a:t>
            </a:r>
            <a:r>
              <a:rPr lang="en-US" dirty="0"/>
              <a:t> implies zero </a:t>
            </a:r>
            <a:r>
              <a:rPr lang="en-US" b="1" dirty="0"/>
              <a:t>covariance</a:t>
            </a:r>
            <a:r>
              <a:rPr lang="en-US" dirty="0"/>
              <a:t> but not vice-versa.</a:t>
            </a:r>
          </a:p>
          <a:p>
            <a:r>
              <a:rPr lang="en-US" dirty="0"/>
              <a:t>Define </a:t>
            </a:r>
            <a:r>
              <a:rPr lang="en-US" b="1" dirty="0"/>
              <a:t>sample covariance</a:t>
            </a:r>
            <a:r>
              <a:rPr lang="en-US" dirty="0"/>
              <a:t> as an unbiased estimator for the covariance.</a:t>
            </a:r>
          </a:p>
          <a:p>
            <a:r>
              <a:rPr lang="en-US" dirty="0"/>
              <a:t>Obtain the </a:t>
            </a:r>
            <a:r>
              <a:rPr lang="en-US" b="1" dirty="0"/>
              <a:t>covariance matrix</a:t>
            </a:r>
            <a:r>
              <a:rPr lang="en-US" dirty="0"/>
              <a:t> of a random vector.</a:t>
            </a:r>
          </a:p>
          <a:p>
            <a:r>
              <a:rPr lang="en-US" dirty="0"/>
              <a:t>Identify </a:t>
            </a:r>
            <a:r>
              <a:rPr lang="en-US" b="1" dirty="0"/>
              <a:t>multivariate Gaussian random variables</a:t>
            </a:r>
            <a:r>
              <a:rPr lang="en-US" dirty="0"/>
              <a:t> and understand </a:t>
            </a:r>
            <a:r>
              <a:rPr lang="en-US" b="1" dirty="0"/>
              <a:t>affine transformations</a:t>
            </a:r>
            <a:r>
              <a:rPr lang="en-US" dirty="0"/>
              <a:t> of multivariate Gaussian random variables.</a:t>
            </a:r>
          </a:p>
          <a:p>
            <a:r>
              <a:rPr lang="en-US" dirty="0"/>
              <a:t>Use </a:t>
            </a:r>
            <a:r>
              <a:rPr lang="en-US" b="1" dirty="0"/>
              <a:t>multivariate Central Limit Theorem</a:t>
            </a:r>
            <a:r>
              <a:rPr lang="en-US" dirty="0"/>
              <a:t> .</a:t>
            </a:r>
          </a:p>
          <a:p>
            <a:r>
              <a:rPr lang="en-US" dirty="0"/>
              <a:t>Use </a:t>
            </a:r>
            <a:r>
              <a:rPr lang="en-US" b="1" dirty="0"/>
              <a:t>multivariate Delta method</a:t>
            </a:r>
            <a:r>
              <a:rPr lang="en-US" dirty="0"/>
              <a:t> 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1263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Autofit/>
          </a:bodyPr>
          <a:lstStyle/>
          <a:p>
            <a:r>
              <a:rPr lang="en-GB" sz="3600" b="1" dirty="0"/>
              <a:t>Maximum Likelihood Estimator of Uniform Statistical Model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73595"/>
            <a:ext cx="11977469" cy="6178897"/>
          </a:xfrm>
        </p:spPr>
        <p:txBody>
          <a:bodyPr>
            <a:normAutofit/>
          </a:bodyPr>
          <a:lstStyle/>
          <a:p>
            <a:r>
              <a:rPr lang="en-US" sz="2500" dirty="0"/>
              <a:t>We usually found the maximum likelihood estimator by </a:t>
            </a:r>
            <a:r>
              <a:rPr lang="en-US" sz="2500" b="1" dirty="0"/>
              <a:t>differentiating</a:t>
            </a:r>
            <a:r>
              <a:rPr lang="en-US" sz="2500" dirty="0"/>
              <a:t> likelihood function and </a:t>
            </a:r>
            <a:r>
              <a:rPr lang="en-US" sz="2500" b="1" dirty="0"/>
              <a:t>setting derivative to 0</a:t>
            </a:r>
          </a:p>
          <a:p>
            <a:r>
              <a:rPr lang="en-US" sz="2500" dirty="0"/>
              <a:t>We encounter </a:t>
            </a:r>
            <a:r>
              <a:rPr lang="en-US" sz="2500" b="1" dirty="0"/>
              <a:t>problems</a:t>
            </a:r>
            <a:r>
              <a:rPr lang="en-US" sz="2500" dirty="0"/>
              <a:t> when we have </a:t>
            </a:r>
            <a:r>
              <a:rPr lang="en-US" sz="2500" b="1" dirty="0"/>
              <a:t>indicator function </a:t>
            </a:r>
            <a:r>
              <a:rPr lang="en-US" sz="2500" dirty="0"/>
              <a:t>in likelihood function</a:t>
            </a:r>
          </a:p>
          <a:p>
            <a:r>
              <a:rPr lang="en-US" sz="2500" dirty="0"/>
              <a:t>For example, on the right for Uniform </a:t>
            </a:r>
            <a:r>
              <a:rPr lang="en-US" sz="2500" dirty="0" err="1"/>
              <a:t>distrib</a:t>
            </a:r>
            <a:endParaRPr lang="en-US" sz="2500" dirty="0"/>
          </a:p>
          <a:p>
            <a:r>
              <a:rPr lang="en-US" sz="2500" dirty="0"/>
              <a:t>When </a:t>
            </a:r>
            <a:r>
              <a:rPr lang="en-US" sz="2500" dirty="0" err="1"/>
              <a:t>lyamda</a:t>
            </a:r>
            <a:r>
              <a:rPr lang="en-US" sz="2500" dirty="0"/>
              <a:t>&lt;max(X) then </a:t>
            </a:r>
            <a:r>
              <a:rPr lang="en-US" sz="2500" dirty="0" err="1"/>
              <a:t>likelih</a:t>
            </a:r>
            <a:r>
              <a:rPr lang="en-US" sz="2500" dirty="0"/>
              <a:t> f=0</a:t>
            </a:r>
          </a:p>
          <a:p>
            <a:r>
              <a:rPr lang="en-US" sz="2500" dirty="0"/>
              <a:t>Taking </a:t>
            </a:r>
            <a:r>
              <a:rPr lang="en-US" sz="2500" dirty="0" err="1"/>
              <a:t>deriv</a:t>
            </a:r>
            <a:r>
              <a:rPr lang="en-US" sz="2500" dirty="0"/>
              <a:t> and setting it to 0 is true only when the</a:t>
            </a:r>
          </a:p>
          <a:p>
            <a:pPr marL="0" indent="0">
              <a:buNone/>
            </a:pPr>
            <a:r>
              <a:rPr lang="en-US" sz="2500" dirty="0"/>
              <a:t>Function </a:t>
            </a:r>
            <a:r>
              <a:rPr lang="en-US" sz="2500" b="1" dirty="0"/>
              <a:t>has derivatives everywhere</a:t>
            </a:r>
          </a:p>
          <a:p>
            <a:r>
              <a:rPr lang="en-US" sz="2500" b="1" dirty="0"/>
              <a:t>For example </a:t>
            </a:r>
            <a:r>
              <a:rPr lang="en-US" sz="2500" dirty="0"/>
              <a:t>This function at </a:t>
            </a:r>
            <a:r>
              <a:rPr lang="en-US" sz="2500" b="1" dirty="0" err="1"/>
              <a:t>lyamda</a:t>
            </a:r>
            <a:r>
              <a:rPr lang="en-US" sz="2500" b="1" dirty="0"/>
              <a:t>=max(X) </a:t>
            </a:r>
            <a:r>
              <a:rPr lang="en-US" sz="2500" dirty="0"/>
              <a:t>does not </a:t>
            </a:r>
          </a:p>
          <a:p>
            <a:pPr marL="0" indent="0">
              <a:buNone/>
            </a:pPr>
            <a:r>
              <a:rPr lang="en-US" sz="2500" dirty="0"/>
              <a:t>Have derivative, instead based on plot we can see</a:t>
            </a:r>
          </a:p>
          <a:p>
            <a:pPr marL="0" indent="0">
              <a:buNone/>
            </a:pPr>
            <a:r>
              <a:rPr lang="en-US" sz="2500" b="1" dirty="0"/>
              <a:t>Where the maximum is</a:t>
            </a:r>
          </a:p>
          <a:p>
            <a:r>
              <a:rPr lang="en-US" sz="2500" dirty="0"/>
              <a:t>So, </a:t>
            </a:r>
            <a:r>
              <a:rPr lang="en-US" sz="2500" b="1" dirty="0"/>
              <a:t>regularity</a:t>
            </a:r>
            <a:r>
              <a:rPr lang="en-US" sz="2500" dirty="0"/>
              <a:t> means that I can take </a:t>
            </a:r>
            <a:r>
              <a:rPr lang="en-US" sz="2500" b="1" dirty="0" err="1"/>
              <a:t>deriv</a:t>
            </a:r>
            <a:r>
              <a:rPr lang="en-US" sz="2500" dirty="0"/>
              <a:t> of my log likelihood and set it equal to 0 and get the </a:t>
            </a:r>
            <a:r>
              <a:rPr lang="en-US" sz="2500" b="1" dirty="0"/>
              <a:t>maximum likelihood </a:t>
            </a:r>
            <a:r>
              <a:rPr lang="en-US" sz="2500" dirty="0"/>
              <a:t>and the </a:t>
            </a:r>
            <a:r>
              <a:rPr lang="en-US" sz="2500" b="1" dirty="0"/>
              <a:t>support</a:t>
            </a:r>
            <a:r>
              <a:rPr lang="en-US" sz="2500" dirty="0"/>
              <a:t> of the </a:t>
            </a:r>
            <a:r>
              <a:rPr lang="en-US" sz="2500" dirty="0" err="1"/>
              <a:t>distrib</a:t>
            </a:r>
            <a:r>
              <a:rPr lang="en-US" sz="2500" dirty="0"/>
              <a:t> </a:t>
            </a:r>
            <a:r>
              <a:rPr lang="en-US" sz="2500" b="1" dirty="0"/>
              <a:t>cannot depend on param</a:t>
            </a:r>
          </a:p>
          <a:p>
            <a:r>
              <a:rPr lang="en-US" sz="2500" dirty="0"/>
              <a:t>It is </a:t>
            </a:r>
            <a:r>
              <a:rPr lang="en-US" sz="2500" b="1" dirty="0"/>
              <a:t>good to sanity check </a:t>
            </a:r>
            <a:r>
              <a:rPr lang="en-US" sz="2500" dirty="0"/>
              <a:t>what we get as answer when we get non-traditional estimator that doesn’t depend on </a:t>
            </a:r>
            <a:r>
              <a:rPr lang="en-US" sz="2500" dirty="0" err="1"/>
              <a:t>Xn</a:t>
            </a:r>
            <a:r>
              <a:rPr lang="en-US" sz="2500" dirty="0"/>
              <a:t>; like when estimating </a:t>
            </a:r>
            <a:r>
              <a:rPr lang="en-US" sz="2500" dirty="0" err="1"/>
              <a:t>lyam</a:t>
            </a:r>
            <a:r>
              <a:rPr lang="en-US" sz="2500" dirty="0"/>
              <a:t> in U(0;lyam) as max(X)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DBEC4-B203-40D9-A999-1762EDCB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1811" y="1753403"/>
            <a:ext cx="4750189" cy="287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25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Consistency of the Maximum Likelihood Estimator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We might </a:t>
            </a:r>
            <a:r>
              <a:rPr lang="en-US" b="1" dirty="0"/>
              <a:t>question</a:t>
            </a:r>
            <a:r>
              <a:rPr lang="en-US" dirty="0"/>
              <a:t> whether MLE is actually a </a:t>
            </a:r>
            <a:r>
              <a:rPr lang="en-US" b="1" dirty="0"/>
              <a:t>good estimator</a:t>
            </a:r>
            <a:r>
              <a:rPr lang="en-US" dirty="0"/>
              <a:t>? Is it </a:t>
            </a:r>
            <a:r>
              <a:rPr lang="en-US" b="1" dirty="0"/>
              <a:t>unbiased</a:t>
            </a:r>
            <a:r>
              <a:rPr lang="en-US" dirty="0"/>
              <a:t>, does it have </a:t>
            </a:r>
            <a:r>
              <a:rPr lang="en-US" b="1" dirty="0"/>
              <a:t>small variance</a:t>
            </a:r>
            <a:r>
              <a:rPr lang="en-US" dirty="0"/>
              <a:t>, does it have a </a:t>
            </a:r>
            <a:r>
              <a:rPr lang="en-US" b="1" dirty="0"/>
              <a:t>small quadratic risk</a:t>
            </a:r>
            <a:r>
              <a:rPr lang="en-US" dirty="0"/>
              <a:t>, is it </a:t>
            </a:r>
            <a:r>
              <a:rPr lang="en-US" b="1" dirty="0"/>
              <a:t>consistent</a:t>
            </a:r>
            <a:r>
              <a:rPr lang="en-US" dirty="0"/>
              <a:t>, is it </a:t>
            </a:r>
            <a:r>
              <a:rPr lang="en-US" b="1" dirty="0"/>
              <a:t>asymptotically normal?</a:t>
            </a:r>
          </a:p>
          <a:p>
            <a:r>
              <a:rPr lang="en-US" dirty="0"/>
              <a:t>So, why will it be a </a:t>
            </a:r>
            <a:r>
              <a:rPr lang="en-US" b="1" dirty="0"/>
              <a:t>consistent estimator</a:t>
            </a:r>
            <a:r>
              <a:rPr lang="en-US" dirty="0"/>
              <a:t>? Well, it is </a:t>
            </a:r>
            <a:r>
              <a:rPr lang="en-US" b="1" dirty="0"/>
              <a:t>not completely obvious</a:t>
            </a:r>
          </a:p>
          <a:p>
            <a:r>
              <a:rPr lang="en-US" dirty="0"/>
              <a:t>At some point, we replaced an </a:t>
            </a:r>
            <a:r>
              <a:rPr lang="en-US" b="1" dirty="0"/>
              <a:t>expectation by avg </a:t>
            </a:r>
            <a:r>
              <a:rPr lang="en-US" dirty="0"/>
              <a:t>when we were on our way to compute the MLE</a:t>
            </a:r>
          </a:p>
          <a:p>
            <a:r>
              <a:rPr lang="en-US" dirty="0"/>
              <a:t>Now, as soon as we replace E[X] by an average under mild conditions we have </a:t>
            </a:r>
            <a:r>
              <a:rPr lang="en-US" b="1" dirty="0"/>
              <a:t>law of large numbers </a:t>
            </a:r>
            <a:r>
              <a:rPr lang="en-US" dirty="0"/>
              <a:t>that tells us that averages converge to expectation</a:t>
            </a:r>
          </a:p>
          <a:p>
            <a:r>
              <a:rPr lang="en-US" dirty="0"/>
              <a:t>So maximizing likelihood function is minimizing –KL function                   , where </a:t>
            </a:r>
            <a:r>
              <a:rPr lang="en-US" dirty="0" err="1"/>
              <a:t>P_theta</a:t>
            </a:r>
            <a:r>
              <a:rPr lang="en-US" dirty="0"/>
              <a:t> star minimizes the KL and given </a:t>
            </a:r>
            <a:r>
              <a:rPr lang="en-US" dirty="0" err="1"/>
              <a:t>theta_star</a:t>
            </a:r>
            <a:r>
              <a:rPr lang="en-US" dirty="0"/>
              <a:t> is identifiable, </a:t>
            </a:r>
            <a:r>
              <a:rPr lang="en-US" dirty="0" err="1"/>
              <a:t>P_theta</a:t>
            </a:r>
            <a:r>
              <a:rPr lang="en-US" dirty="0"/>
              <a:t> star uniquely identifies </a:t>
            </a:r>
            <a:r>
              <a:rPr lang="en-US" b="1" dirty="0" err="1"/>
              <a:t>theta_star</a:t>
            </a:r>
            <a:r>
              <a:rPr lang="en-US" b="1" dirty="0"/>
              <a:t> that minimizes the KL</a:t>
            </a:r>
          </a:p>
          <a:p>
            <a:r>
              <a:rPr lang="en-US" b="1" dirty="0"/>
              <a:t>So, </a:t>
            </a:r>
            <a:r>
              <a:rPr lang="en-US" dirty="0"/>
              <a:t>Convergence of KL function (difference between distributions) transfers to convergence of parameters of distributions (theta’s) - </a:t>
            </a:r>
            <a:r>
              <a:rPr lang="en-US" b="1" dirty="0"/>
              <a:t>minimizers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8BAD57-2C76-4B3C-98E6-BE48EFD9C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3202" y="4220956"/>
            <a:ext cx="1363845" cy="5132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B3DB1F3-6704-42A0-ABFE-76AF659A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2355" y="5075442"/>
            <a:ext cx="1937468" cy="6174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6671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Total variation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73595"/>
            <a:ext cx="12005605" cy="6178897"/>
          </a:xfrm>
        </p:spPr>
        <p:txBody>
          <a:bodyPr/>
          <a:lstStyle/>
          <a:p>
            <a:r>
              <a:rPr lang="en-US" dirty="0"/>
              <a:t>Goal is to </a:t>
            </a:r>
            <a:r>
              <a:rPr lang="en-US" b="1" dirty="0"/>
              <a:t>learn</a:t>
            </a:r>
            <a:r>
              <a:rPr lang="en-US" dirty="0"/>
              <a:t> the underlying </a:t>
            </a:r>
            <a:r>
              <a:rPr lang="en-US" b="1" dirty="0"/>
              <a:t>distribution</a:t>
            </a:r>
            <a:r>
              <a:rPr lang="en-US" dirty="0"/>
              <a:t> </a:t>
            </a:r>
          </a:p>
          <a:p>
            <a:r>
              <a:rPr lang="en-US" dirty="0"/>
              <a:t>Let                     be a </a:t>
            </a:r>
            <a:r>
              <a:rPr lang="en-US" b="1" dirty="0"/>
              <a:t>statistical model </a:t>
            </a:r>
            <a:r>
              <a:rPr lang="en-US" dirty="0"/>
              <a:t>associated with a sample of </a:t>
            </a:r>
            <a:r>
              <a:rPr lang="en-US" dirty="0" err="1"/>
              <a:t>i.i.d</a:t>
            </a:r>
            <a:r>
              <a:rPr lang="en-US" dirty="0"/>
              <a:t> </a:t>
            </a:r>
            <a:r>
              <a:rPr lang="en-US" dirty="0" err="1"/>
              <a:t>r.v.</a:t>
            </a:r>
            <a:r>
              <a:rPr lang="en-US" dirty="0"/>
              <a:t> X1…</a:t>
            </a:r>
            <a:r>
              <a:rPr lang="en-US" dirty="0" err="1"/>
              <a:t>Xn</a:t>
            </a:r>
            <a:endParaRPr lang="en-US" dirty="0"/>
          </a:p>
          <a:p>
            <a:r>
              <a:rPr lang="en-US" dirty="0"/>
              <a:t> Assume that there exists            such that                       is true parameter </a:t>
            </a:r>
          </a:p>
          <a:p>
            <a:r>
              <a:rPr lang="en-US" b="1" dirty="0"/>
              <a:t>Statistician’s goal</a:t>
            </a:r>
            <a:r>
              <a:rPr lang="en-US" dirty="0"/>
              <a:t>: given </a:t>
            </a:r>
            <a:r>
              <a:rPr lang="en-US" b="1" dirty="0"/>
              <a:t>X1…</a:t>
            </a:r>
            <a:r>
              <a:rPr lang="en-US" b="1" dirty="0" err="1"/>
              <a:t>Xn</a:t>
            </a:r>
            <a:r>
              <a:rPr lang="en-US" b="1" dirty="0"/>
              <a:t> </a:t>
            </a:r>
            <a:r>
              <a:rPr lang="en-US" dirty="0"/>
              <a:t>find an estimator                            such that </a:t>
            </a:r>
          </a:p>
          <a:p>
            <a:pPr marL="0" indent="0">
              <a:buNone/>
            </a:pPr>
            <a:r>
              <a:rPr lang="en-US" dirty="0"/>
              <a:t>                            for the true parameter        which means the following: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probability of all events under both distributions are similar</a:t>
            </a:r>
          </a:p>
          <a:p>
            <a:r>
              <a:rPr lang="en-US" dirty="0"/>
              <a:t>The </a:t>
            </a:r>
            <a:r>
              <a:rPr lang="en-US" b="1" dirty="0"/>
              <a:t>total variance distance </a:t>
            </a:r>
            <a:r>
              <a:rPr lang="en-US" dirty="0"/>
              <a:t>between 2 probability measures       and        is defined by                                                        worst deviation when we compute events under P theta </a:t>
            </a:r>
          </a:p>
          <a:p>
            <a:r>
              <a:rPr lang="en-US" dirty="0"/>
              <a:t>In a case of </a:t>
            </a:r>
            <a:r>
              <a:rPr lang="en-US" b="1" dirty="0"/>
              <a:t>discrete distributions                                                 </a:t>
            </a:r>
            <a:r>
              <a:rPr lang="en-US" dirty="0"/>
              <a:t>and</a:t>
            </a:r>
          </a:p>
          <a:p>
            <a:pPr marL="0" indent="0">
              <a:buNone/>
            </a:pPr>
            <a:r>
              <a:rPr lang="en-US" dirty="0"/>
              <a:t>The total variation distance between       and        is a simple function of their PMFs: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7A5564-EBA8-47E9-8038-3E96F4F6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65" y="1129226"/>
            <a:ext cx="1461281" cy="3934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295BC2-315F-423E-9FF5-CF2DAA28C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041" y="1631339"/>
            <a:ext cx="796583" cy="3271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19BD625-4F01-4722-AD65-C78AD71A40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050" y="1635661"/>
            <a:ext cx="1558876" cy="4041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AABEBB-C5E8-4BC9-A7E1-D6EF95D22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8927" y="2146861"/>
            <a:ext cx="2113230" cy="413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D0CD5-EA5E-4370-B87F-EB740417C6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840" y="2582960"/>
            <a:ext cx="2216807" cy="4275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842AA0B-150D-4E31-BA19-3839C7FCC0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141" y="2616298"/>
            <a:ext cx="423643" cy="38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78AA5A-EC22-4164-817D-0F8B19B810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169" y="3074449"/>
            <a:ext cx="4206020" cy="5174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FBDDC2B-49A1-46D8-8372-15FBE2345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6932" y="4050764"/>
            <a:ext cx="364272" cy="3946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D450A50-25E1-4FDC-8DBE-9D3248FE06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85754" y="4083441"/>
            <a:ext cx="433828" cy="36809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C507179-F403-4A5F-A6A8-3026B3C7C97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1578" y="4387067"/>
            <a:ext cx="3672108" cy="4956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9DEC96-1E3D-4D89-A0D1-4AC04945ED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37589" y="5312312"/>
            <a:ext cx="3694890" cy="3710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00E073-7FCE-41A4-9781-D4DDD362616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849088" y="5207757"/>
            <a:ext cx="2342912" cy="503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5FD19F-295E-41B1-AD3E-7B14809543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7326" y="5835016"/>
            <a:ext cx="364272" cy="3946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88E14E7-44AE-4778-A52F-B4A7E00744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148" y="5881762"/>
            <a:ext cx="433828" cy="368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FDAF2A4-5947-4804-9D4D-0EB2D52E52A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91710" y="6192054"/>
            <a:ext cx="3353681" cy="61317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14615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random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7" y="577115"/>
            <a:ext cx="11977469" cy="5981945"/>
          </a:xfrm>
        </p:spPr>
        <p:txBody>
          <a:bodyPr/>
          <a:lstStyle/>
          <a:p>
            <a:r>
              <a:rPr lang="en-US" dirty="0"/>
              <a:t>Given </a:t>
            </a:r>
            <a:r>
              <a:rPr lang="en-US" dirty="0" err="1"/>
              <a:t>i.i.d</a:t>
            </a:r>
            <a:r>
              <a:rPr lang="en-US" dirty="0"/>
              <a:t> samples                             and an associated statistical model </a:t>
            </a:r>
          </a:p>
          <a:p>
            <a:pPr marL="0" indent="0">
              <a:buNone/>
            </a:pPr>
            <a:r>
              <a:rPr lang="en-US" dirty="0"/>
              <a:t>The ML estimator                  is a </a:t>
            </a:r>
            <a:r>
              <a:rPr lang="en-US" b="1" dirty="0"/>
              <a:t>consistent estimator </a:t>
            </a:r>
            <a:r>
              <a:rPr lang="en-US" dirty="0"/>
              <a:t>under mild regularity conditions (e.g. continu</a:t>
            </a:r>
            <a:r>
              <a:rPr lang="en-US" b="1" dirty="0"/>
              <a:t>ity in theta </a:t>
            </a:r>
            <a:r>
              <a:rPr lang="en-US" dirty="0"/>
              <a:t>of the pdf </a:t>
            </a:r>
            <a:r>
              <a:rPr lang="en-US" dirty="0" err="1"/>
              <a:t>p_theta</a:t>
            </a:r>
            <a:r>
              <a:rPr lang="en-US" dirty="0"/>
              <a:t> almost everywhere)  </a:t>
            </a:r>
          </a:p>
          <a:p>
            <a:r>
              <a:rPr lang="en-US" dirty="0"/>
              <a:t>This is </a:t>
            </a:r>
            <a:r>
              <a:rPr lang="en-US" b="1" dirty="0"/>
              <a:t>also true </a:t>
            </a:r>
            <a:r>
              <a:rPr lang="en-US" dirty="0"/>
              <a:t>even if the parameter theta is a </a:t>
            </a:r>
            <a:r>
              <a:rPr lang="en-US" b="1" dirty="0"/>
              <a:t>vector</a:t>
            </a:r>
            <a:r>
              <a:rPr lang="en-US" dirty="0"/>
              <a:t> in a higher</a:t>
            </a:r>
          </a:p>
          <a:p>
            <a:pPr marL="0" indent="0">
              <a:buNone/>
            </a:pPr>
            <a:r>
              <a:rPr lang="en-US" dirty="0"/>
              <a:t>Dimensional parameter space         and             is a multivariate random </a:t>
            </a:r>
            <a:r>
              <a:rPr lang="en-US" dirty="0" err="1"/>
              <a:t>variab</a:t>
            </a:r>
            <a:r>
              <a:rPr lang="en-US" dirty="0"/>
              <a:t> e.g.</a:t>
            </a:r>
          </a:p>
          <a:p>
            <a:r>
              <a:rPr lang="en-US" b="1" dirty="0"/>
              <a:t>Multivariate</a:t>
            </a:r>
            <a:r>
              <a:rPr lang="en-US" dirty="0"/>
              <a:t> random variable, or a random </a:t>
            </a:r>
            <a:r>
              <a:rPr lang="en-US" b="1" dirty="0"/>
              <a:t>vector</a:t>
            </a:r>
            <a:r>
              <a:rPr lang="en-US" dirty="0"/>
              <a:t>, is a vector-val.</a:t>
            </a:r>
          </a:p>
          <a:p>
            <a:pPr marL="0" indent="0">
              <a:buNone/>
            </a:pPr>
            <a:r>
              <a:rPr lang="en-US" dirty="0"/>
              <a:t>Function whose </a:t>
            </a:r>
            <a:r>
              <a:rPr lang="en-US" b="1" dirty="0"/>
              <a:t>components</a:t>
            </a:r>
            <a:r>
              <a:rPr lang="en-US" dirty="0"/>
              <a:t> (scalar) are random </a:t>
            </a:r>
            <a:r>
              <a:rPr lang="en-US" dirty="0" err="1"/>
              <a:t>variab</a:t>
            </a:r>
            <a:r>
              <a:rPr lang="en-US" dirty="0"/>
              <a:t> on the </a:t>
            </a:r>
            <a:r>
              <a:rPr lang="en-US" b="1" dirty="0"/>
              <a:t>same</a:t>
            </a:r>
            <a:r>
              <a:rPr lang="en-US" dirty="0"/>
              <a:t> underlying prob. Space                                 vector of dim d*1 is a vector-</a:t>
            </a:r>
            <a:r>
              <a:rPr lang="en-US" dirty="0" err="1"/>
              <a:t>val</a:t>
            </a:r>
            <a:r>
              <a:rPr lang="en-US" dirty="0"/>
              <a:t> function from a prob. Space  </a:t>
            </a:r>
          </a:p>
          <a:p>
            <a:r>
              <a:rPr lang="en-US" dirty="0"/>
              <a:t>Probability </a:t>
            </a:r>
            <a:r>
              <a:rPr lang="en-US" b="1" dirty="0" err="1"/>
              <a:t>disrib</a:t>
            </a:r>
            <a:r>
              <a:rPr lang="en-US" dirty="0"/>
              <a:t> of a random vector X is the </a:t>
            </a:r>
            <a:r>
              <a:rPr lang="en-US" b="1" dirty="0"/>
              <a:t>joint </a:t>
            </a:r>
            <a:r>
              <a:rPr lang="en-US" b="1" dirty="0" err="1"/>
              <a:t>distrib</a:t>
            </a:r>
            <a:r>
              <a:rPr lang="en-US" b="1" dirty="0"/>
              <a:t> </a:t>
            </a:r>
            <a:r>
              <a:rPr lang="en-US" dirty="0"/>
              <a:t>of its comp. X(1)..X(n)</a:t>
            </a:r>
          </a:p>
          <a:p>
            <a:r>
              <a:rPr lang="en-US" dirty="0"/>
              <a:t>CDF of a random vector X is defined as</a:t>
            </a:r>
          </a:p>
          <a:p>
            <a:r>
              <a:rPr lang="en-US" b="1" dirty="0"/>
              <a:t>Conv in prob </a:t>
            </a:r>
            <a:r>
              <a:rPr lang="en-US" dirty="0"/>
              <a:t>in </a:t>
            </a:r>
            <a:r>
              <a:rPr lang="en-US" b="1" dirty="0"/>
              <a:t>higher </a:t>
            </a:r>
            <a:r>
              <a:rPr lang="en-US" b="1" dirty="0" err="1"/>
              <a:t>dimen</a:t>
            </a:r>
            <a:r>
              <a:rPr lang="en-US" b="1" dirty="0"/>
              <a:t> </a:t>
            </a:r>
            <a:r>
              <a:rPr lang="en-US" dirty="0"/>
              <a:t>is no more than conv in prob for each component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5FE586-AD4E-4FDB-BCC8-642A69575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4679" y="653414"/>
            <a:ext cx="2060337" cy="3524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F015C5-AAF6-4E1C-A28E-F323713AA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8944" y="587692"/>
            <a:ext cx="1332685" cy="3952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50E32EA-3799-4944-9B3A-6C0E4C4BF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9874" y="1090612"/>
            <a:ext cx="1192803" cy="463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DFFB19-FCFB-4243-9988-D54693AF8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4836" y="1916254"/>
            <a:ext cx="1475935" cy="6574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84D9CD-300A-4A1F-B0C7-0B884FB8E6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5324" y="2569844"/>
            <a:ext cx="424815" cy="4248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29AD2-B308-4BFF-976F-CB4094798D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2154" y="2430779"/>
            <a:ext cx="840106" cy="5376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E1A59-D622-4857-A2F8-611D6ABE20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8399" y="2939415"/>
            <a:ext cx="1937520" cy="6635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A53CD5-06FF-45F1-93EB-8A515B5F8D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5017" y="3920490"/>
            <a:ext cx="2389823" cy="4457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0ED647-9127-4377-8AC2-584E3D6E46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4537" y="4388167"/>
            <a:ext cx="975657" cy="4352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0E779E-14AA-458D-8041-BE0787EF5F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5047" y="5293042"/>
            <a:ext cx="5249909" cy="5133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C7EE4A-1B75-4710-AAAE-6E688208B3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66559" y="6189345"/>
            <a:ext cx="5275561" cy="6452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57325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Asymptotic normality and covariance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sz="2500" dirty="0"/>
              <a:t>Now, we want to talk about </a:t>
            </a:r>
            <a:r>
              <a:rPr lang="en-US" sz="2500" b="1" dirty="0"/>
              <a:t>asymptotic normality</a:t>
            </a:r>
          </a:p>
          <a:p>
            <a:r>
              <a:rPr lang="en-US" sz="2500" dirty="0"/>
              <a:t>When our random variable is a </a:t>
            </a:r>
            <a:r>
              <a:rPr lang="en-US" sz="2500" b="1" dirty="0"/>
              <a:t>vector</a:t>
            </a:r>
            <a:r>
              <a:rPr lang="en-US" sz="2500" dirty="0"/>
              <a:t>, to make sure that it is </a:t>
            </a:r>
            <a:r>
              <a:rPr lang="en-US" sz="2500" b="1" dirty="0"/>
              <a:t>asymptotically normal</a:t>
            </a:r>
            <a:r>
              <a:rPr lang="en-US" sz="2500" dirty="0"/>
              <a:t> we need </a:t>
            </a:r>
            <a:r>
              <a:rPr lang="en-US" sz="2500" b="1" dirty="0"/>
              <a:t>all of its components to </a:t>
            </a:r>
            <a:r>
              <a:rPr lang="en-US" sz="2500" dirty="0"/>
              <a:t>be </a:t>
            </a:r>
            <a:r>
              <a:rPr lang="en-US" sz="2500" b="1" dirty="0"/>
              <a:t>asymptotically normal</a:t>
            </a:r>
            <a:r>
              <a:rPr lang="en-US" sz="2500" dirty="0"/>
              <a:t>, and also take into consideration the </a:t>
            </a:r>
            <a:r>
              <a:rPr lang="en-US" sz="2500" b="1" dirty="0"/>
              <a:t>interaction</a:t>
            </a:r>
            <a:r>
              <a:rPr lang="en-US" sz="2500" dirty="0"/>
              <a:t> between them through the covariance, in general the </a:t>
            </a:r>
            <a:r>
              <a:rPr lang="en-US" sz="2500" b="1" dirty="0"/>
              <a:t>coordinates of random vector</a:t>
            </a:r>
            <a:r>
              <a:rPr lang="en-US" sz="2500" dirty="0"/>
              <a:t> are </a:t>
            </a:r>
            <a:r>
              <a:rPr lang="en-US" sz="2500" b="1" dirty="0"/>
              <a:t>not</a:t>
            </a:r>
            <a:r>
              <a:rPr lang="en-US" sz="2500" dirty="0"/>
              <a:t> necessarily </a:t>
            </a:r>
            <a:r>
              <a:rPr lang="en-US" sz="2500" b="1" dirty="0"/>
              <a:t>independent</a:t>
            </a:r>
          </a:p>
          <a:p>
            <a:r>
              <a:rPr lang="en-GB" sz="2500" dirty="0"/>
              <a:t>covariance is a </a:t>
            </a:r>
            <a:r>
              <a:rPr lang="en-GB" sz="2500" b="1" dirty="0"/>
              <a:t>measure of the relationship </a:t>
            </a:r>
            <a:r>
              <a:rPr lang="en-GB" sz="2500" dirty="0"/>
              <a:t>between two random variables</a:t>
            </a:r>
          </a:p>
          <a:p>
            <a:r>
              <a:rPr lang="en-GB" sz="2500" dirty="0"/>
              <a:t>how much – to what extent – the variables </a:t>
            </a:r>
            <a:r>
              <a:rPr lang="en-GB" sz="2500" b="1" dirty="0"/>
              <a:t>change together</a:t>
            </a:r>
          </a:p>
          <a:p>
            <a:r>
              <a:rPr lang="en-GB" sz="2500" b="1" dirty="0"/>
              <a:t>Positive (resp. negative) covariance</a:t>
            </a:r>
            <a:r>
              <a:rPr lang="en-GB" sz="2500" dirty="0"/>
              <a:t>: Indicates that two variables tend to move in the </a:t>
            </a:r>
            <a:r>
              <a:rPr lang="en-GB" sz="2500" b="1" dirty="0"/>
              <a:t>same (resp. opposite) direction</a:t>
            </a:r>
          </a:p>
          <a:p>
            <a:r>
              <a:rPr lang="en-GB" sz="2500" dirty="0"/>
              <a:t>Using covariance, we can only gauge the </a:t>
            </a:r>
            <a:r>
              <a:rPr lang="en-GB" sz="2500" b="1" dirty="0"/>
              <a:t>direction of the relationship </a:t>
            </a:r>
            <a:r>
              <a:rPr lang="en-GB" sz="2500" dirty="0"/>
              <a:t>(whether the variables tend to </a:t>
            </a:r>
            <a:r>
              <a:rPr lang="en-GB" sz="2500" b="1" dirty="0"/>
              <a:t>move in tandem </a:t>
            </a:r>
            <a:r>
              <a:rPr lang="en-GB" sz="2500" dirty="0"/>
              <a:t>or show an </a:t>
            </a:r>
            <a:r>
              <a:rPr lang="en-GB" sz="2500" b="1" dirty="0"/>
              <a:t>inverse relationship</a:t>
            </a:r>
            <a:r>
              <a:rPr lang="en-GB" sz="2500" dirty="0"/>
              <a:t>). However, it does not indicate the </a:t>
            </a:r>
            <a:r>
              <a:rPr lang="en-GB" sz="2500" b="1" dirty="0"/>
              <a:t>strength</a:t>
            </a:r>
            <a:r>
              <a:rPr lang="en-GB" sz="2500" dirty="0"/>
              <a:t> of the </a:t>
            </a:r>
            <a:r>
              <a:rPr lang="en-GB" sz="2500" b="1" dirty="0"/>
              <a:t>relationship</a:t>
            </a:r>
            <a:r>
              <a:rPr lang="en-GB" sz="2500" dirty="0"/>
              <a:t>, nor the </a:t>
            </a:r>
            <a:r>
              <a:rPr lang="en-GB" sz="2500" b="1" dirty="0"/>
              <a:t>dependency between the variables</a:t>
            </a:r>
            <a:r>
              <a:rPr lang="en-GB" sz="2500" dirty="0"/>
              <a:t>.</a:t>
            </a:r>
          </a:p>
          <a:p>
            <a:r>
              <a:rPr lang="en-GB" sz="2500" b="1" dirty="0"/>
              <a:t>Correlation</a:t>
            </a:r>
            <a:r>
              <a:rPr lang="en-GB" sz="2500" dirty="0"/>
              <a:t> measures the strength of the relationship between variables. Correlation is the scaled measure of covariance. It is dimensionless. </a:t>
            </a:r>
            <a:endParaRPr lang="en-US" sz="2500" b="1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0CB478-BC97-4746-982A-0867C0878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8746" y="3081996"/>
            <a:ext cx="2976927" cy="6145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0FF3F4-DF05-432F-856C-ADD821AFA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577" y="6041195"/>
            <a:ext cx="2219162" cy="66909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480192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Covariance equation and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sz="2600" dirty="0" err="1"/>
              <a:t>Cov</a:t>
            </a:r>
            <a:r>
              <a:rPr lang="en-US" sz="2600" dirty="0"/>
              <a:t>(X,Y)=E[(X-E[X])*(Y-E[Y])]=E[XY]-E[X]*E[Y]</a:t>
            </a:r>
          </a:p>
          <a:p>
            <a:r>
              <a:rPr lang="en-US" sz="2600" dirty="0" err="1"/>
              <a:t>Cov</a:t>
            </a:r>
            <a:r>
              <a:rPr lang="en-US" sz="2600" dirty="0"/>
              <a:t>(</a:t>
            </a:r>
            <a:r>
              <a:rPr lang="en-US" sz="2600" dirty="0" err="1"/>
              <a:t>X,a</a:t>
            </a:r>
            <a:r>
              <a:rPr lang="en-US" sz="2600" dirty="0"/>
              <a:t>)=0</a:t>
            </a:r>
          </a:p>
          <a:p>
            <a:r>
              <a:rPr lang="en-US" sz="2600" dirty="0" err="1"/>
              <a:t>Cov</a:t>
            </a:r>
            <a:r>
              <a:rPr lang="en-US" sz="2600" dirty="0"/>
              <a:t>(X,X)=var(X); </a:t>
            </a:r>
            <a:r>
              <a:rPr lang="en-US" sz="2600" dirty="0" err="1"/>
              <a:t>Cov</a:t>
            </a:r>
            <a:r>
              <a:rPr lang="en-US" sz="2600" dirty="0"/>
              <a:t>(X,Y)=</a:t>
            </a:r>
            <a:r>
              <a:rPr lang="en-US" sz="2600" dirty="0" err="1"/>
              <a:t>Cov</a:t>
            </a:r>
            <a:r>
              <a:rPr lang="en-US" sz="2600" dirty="0"/>
              <a:t>(Y,X)</a:t>
            </a:r>
          </a:p>
          <a:p>
            <a:r>
              <a:rPr lang="en-US" sz="2600" dirty="0" err="1"/>
              <a:t>Cov</a:t>
            </a:r>
            <a:r>
              <a:rPr lang="en-US" sz="2600" dirty="0"/>
              <a:t>(</a:t>
            </a:r>
            <a:r>
              <a:rPr lang="en-US" sz="2600" dirty="0" err="1"/>
              <a:t>aX,bY</a:t>
            </a:r>
            <a:r>
              <a:rPr lang="en-US" sz="2600" dirty="0"/>
              <a:t>)=ab*</a:t>
            </a:r>
            <a:r>
              <a:rPr lang="en-US" sz="2600" dirty="0" err="1"/>
              <a:t>Cov</a:t>
            </a:r>
            <a:r>
              <a:rPr lang="en-US" sz="2600" dirty="0"/>
              <a:t>(X,Y)</a:t>
            </a:r>
          </a:p>
          <a:p>
            <a:r>
              <a:rPr lang="en-US" sz="2600" dirty="0" err="1"/>
              <a:t>Cov</a:t>
            </a:r>
            <a:r>
              <a:rPr lang="en-US" sz="2600" dirty="0"/>
              <a:t>(</a:t>
            </a:r>
            <a:r>
              <a:rPr lang="en-US" sz="2600" dirty="0" err="1"/>
              <a:t>X+a,Y+b</a:t>
            </a:r>
            <a:r>
              <a:rPr lang="en-US" sz="2600" dirty="0"/>
              <a:t>)=</a:t>
            </a:r>
            <a:r>
              <a:rPr lang="en-US" sz="2600" dirty="0" err="1"/>
              <a:t>Cov</a:t>
            </a:r>
            <a:r>
              <a:rPr lang="en-US" sz="2600" dirty="0"/>
              <a:t>(X,Y)</a:t>
            </a:r>
          </a:p>
          <a:p>
            <a:r>
              <a:rPr lang="en-US" sz="2600" dirty="0" err="1"/>
              <a:t>Cov</a:t>
            </a:r>
            <a:r>
              <a:rPr lang="en-US" sz="2600" dirty="0"/>
              <a:t>(</a:t>
            </a:r>
            <a:r>
              <a:rPr lang="en-US" sz="2600" dirty="0" err="1"/>
              <a:t>aX+bY,cW+dV</a:t>
            </a:r>
            <a:r>
              <a:rPr lang="en-US" sz="2600" dirty="0"/>
              <a:t>)=ac*</a:t>
            </a:r>
            <a:r>
              <a:rPr lang="en-US" sz="2600" dirty="0" err="1"/>
              <a:t>Cov</a:t>
            </a:r>
            <a:r>
              <a:rPr lang="en-US" sz="2600" dirty="0"/>
              <a:t>(X,W)+</a:t>
            </a:r>
            <a:r>
              <a:rPr lang="en-US" sz="2600" dirty="0" err="1"/>
              <a:t>bc</a:t>
            </a:r>
            <a:r>
              <a:rPr lang="en-US" sz="2600" dirty="0"/>
              <a:t>*</a:t>
            </a:r>
            <a:r>
              <a:rPr lang="en-US" sz="2600" dirty="0" err="1"/>
              <a:t>Cov</a:t>
            </a:r>
            <a:r>
              <a:rPr lang="en-US" sz="2600" dirty="0"/>
              <a:t>(Y,W)+ad*</a:t>
            </a:r>
            <a:r>
              <a:rPr lang="en-US" sz="2600" dirty="0" err="1"/>
              <a:t>Cov</a:t>
            </a:r>
            <a:r>
              <a:rPr lang="en-US" sz="2600" dirty="0"/>
              <a:t>(X,V)+bd*</a:t>
            </a:r>
            <a:r>
              <a:rPr lang="en-US" sz="2600" dirty="0" err="1"/>
              <a:t>Cov</a:t>
            </a:r>
            <a:r>
              <a:rPr lang="en-US" sz="2600" dirty="0"/>
              <a:t>(Y,V)</a:t>
            </a:r>
          </a:p>
          <a:p>
            <a:r>
              <a:rPr lang="en-US" sz="2600" dirty="0"/>
              <a:t>If X and Y are </a:t>
            </a:r>
            <a:r>
              <a:rPr lang="en-US" sz="2600" dirty="0" err="1"/>
              <a:t>indep</a:t>
            </a:r>
            <a:r>
              <a:rPr lang="en-US" sz="2600" dirty="0"/>
              <a:t>. </a:t>
            </a:r>
            <a:r>
              <a:rPr lang="en-US" sz="2600" dirty="0" err="1"/>
              <a:t>Cov</a:t>
            </a:r>
            <a:r>
              <a:rPr lang="en-US" sz="2600" dirty="0"/>
              <a:t>(X,Y)=0; </a:t>
            </a:r>
            <a:r>
              <a:rPr lang="en-US" sz="2600" b="1" dirty="0"/>
              <a:t>converse is not true </a:t>
            </a:r>
            <a:r>
              <a:rPr lang="en-US" sz="2600" dirty="0"/>
              <a:t>except if a random vector (X,Y)’ is a Gaussian vector, that is not only components of vector are both Gaussian but also any linear combination of components is also Gaussian                 - Gaussian for all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8AD4CF-67F6-435D-828D-5DFEB8079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7322" y="4374538"/>
            <a:ext cx="1102554" cy="3522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9FB7A-B8EC-42A1-BC96-CF1F5A6F4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6105" y="4393369"/>
            <a:ext cx="663300" cy="34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007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Covariance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601731"/>
            <a:ext cx="11977469" cy="6122626"/>
          </a:xfrm>
        </p:spPr>
        <p:txBody>
          <a:bodyPr>
            <a:normAutofit/>
          </a:bodyPr>
          <a:lstStyle/>
          <a:p>
            <a:r>
              <a:rPr lang="en-US" sz="2600" dirty="0"/>
              <a:t>When we have more than 2 random variables we can talk about covariance matrix</a:t>
            </a:r>
          </a:p>
          <a:p>
            <a:r>
              <a:rPr lang="en-US" sz="2600" dirty="0"/>
              <a:t>The </a:t>
            </a:r>
            <a:r>
              <a:rPr lang="en-US" sz="2600" b="1" dirty="0"/>
              <a:t>covariance matrix </a:t>
            </a:r>
            <a:r>
              <a:rPr lang="en-US" sz="2600" dirty="0"/>
              <a:t>of a random vector                                       is given by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DE12C-06A3-48A2-B72F-EF59D9F6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689" y="1588693"/>
            <a:ext cx="3002275" cy="451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180B18C-F797-4F9B-8107-BC2EE36CA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518" y="1162123"/>
            <a:ext cx="2845265" cy="318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39717C-D1E5-403F-9D20-0DA511620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8219" y="1583494"/>
            <a:ext cx="5213467" cy="470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BD4DB-6D9D-4B42-B56B-24F5A18E37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051" y="2109200"/>
            <a:ext cx="5242314" cy="451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B99394-DBD0-4056-9408-7326BFDB0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8611" y="1800078"/>
            <a:ext cx="2211185" cy="10134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BD6F84B-2E95-4BC1-A227-9C58F0F09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3802" y="2113743"/>
            <a:ext cx="3184954" cy="488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01983E-E920-4212-B45E-CA26C90498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343" y="2671469"/>
            <a:ext cx="6485060" cy="648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99FA381-14E8-4494-86CE-43E1A267A6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443" y="3511427"/>
            <a:ext cx="5949913" cy="4697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92076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Multivariate Gaussian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" y="686139"/>
            <a:ext cx="11977469" cy="5981945"/>
          </a:xfrm>
        </p:spPr>
        <p:txBody>
          <a:bodyPr>
            <a:normAutofit/>
          </a:bodyPr>
          <a:lstStyle/>
          <a:p>
            <a:r>
              <a:rPr lang="en-US" sz="2500" b="1" dirty="0"/>
              <a:t>Gaussian </a:t>
            </a:r>
            <a:r>
              <a:rPr lang="en-US" sz="2500" b="1" dirty="0" err="1"/>
              <a:t>r.v.</a:t>
            </a:r>
            <a:r>
              <a:rPr lang="en-US" sz="2500" b="1" dirty="0"/>
              <a:t> </a:t>
            </a:r>
            <a:r>
              <a:rPr lang="en-US" sz="2500" dirty="0"/>
              <a:t>is described by </a:t>
            </a:r>
            <a:r>
              <a:rPr lang="en-US" sz="2500" b="1" dirty="0"/>
              <a:t>only 2 parameters</a:t>
            </a:r>
            <a:r>
              <a:rPr lang="en-US" sz="2500" dirty="0"/>
              <a:t>, mean and variance, whereas the multivariate Gaussian is determined only by </a:t>
            </a:r>
            <a:r>
              <a:rPr lang="en-US" sz="2500" b="1" dirty="0"/>
              <a:t>multivariate mean </a:t>
            </a:r>
            <a:r>
              <a:rPr lang="en-US" sz="2500" dirty="0"/>
              <a:t>and </a:t>
            </a:r>
            <a:r>
              <a:rPr lang="en-US" sz="2500" b="1" dirty="0"/>
              <a:t>multivariate covariance matrix</a:t>
            </a:r>
            <a:r>
              <a:rPr lang="en-US" sz="2500" dirty="0"/>
              <a:t> (so 1 mean vector and 1 covariance matrix)</a:t>
            </a:r>
          </a:p>
          <a:p>
            <a:r>
              <a:rPr lang="en-US" sz="2500" dirty="0"/>
              <a:t>If (X,Y)’ is a </a:t>
            </a:r>
            <a:r>
              <a:rPr lang="en-US" sz="2500" b="1" dirty="0"/>
              <a:t>Gaussian vector </a:t>
            </a:r>
            <a:r>
              <a:rPr lang="en-US" sz="2500" dirty="0"/>
              <a:t>then we need 5 parameters to describe its pdf, namely E[X], var(X), E[Y], var(Y), </a:t>
            </a:r>
            <a:r>
              <a:rPr lang="en-US" sz="2500" dirty="0" err="1"/>
              <a:t>cov</a:t>
            </a:r>
            <a:r>
              <a:rPr lang="en-US" sz="2500" dirty="0"/>
              <a:t>(X,Y), that is Gaussian vector is determined by only</a:t>
            </a:r>
          </a:p>
          <a:p>
            <a:r>
              <a:rPr lang="en-US" sz="2500" dirty="0"/>
              <a:t>Here </a:t>
            </a:r>
            <a:r>
              <a:rPr lang="en-US" sz="2500" b="1" dirty="0" err="1"/>
              <a:t>myu</a:t>
            </a:r>
            <a:r>
              <a:rPr lang="en-US" sz="2500" dirty="0"/>
              <a:t> is </a:t>
            </a:r>
            <a:r>
              <a:rPr lang="en-US" sz="2500" b="1" dirty="0"/>
              <a:t>expected value vector </a:t>
            </a:r>
            <a:r>
              <a:rPr lang="en-US" sz="2500" dirty="0"/>
              <a:t>and </a:t>
            </a:r>
            <a:r>
              <a:rPr lang="en-US" sz="2500" b="1" dirty="0"/>
              <a:t>sigma</a:t>
            </a:r>
            <a:r>
              <a:rPr lang="en-US" sz="2500" dirty="0"/>
              <a:t> is </a:t>
            </a:r>
            <a:r>
              <a:rPr lang="en-US" sz="2500" b="1" dirty="0"/>
              <a:t>covariance matrix</a:t>
            </a:r>
          </a:p>
          <a:p>
            <a:r>
              <a:rPr lang="en-US" sz="2500" dirty="0"/>
              <a:t>So, that after knowing </a:t>
            </a:r>
            <a:r>
              <a:rPr lang="en-US" sz="2500" b="1" dirty="0"/>
              <a:t>expectation vector </a:t>
            </a:r>
            <a:r>
              <a:rPr lang="en-US" sz="2500" dirty="0"/>
              <a:t>and </a:t>
            </a:r>
            <a:r>
              <a:rPr lang="en-US" sz="2500" b="1" dirty="0"/>
              <a:t>covariance matrix </a:t>
            </a:r>
            <a:r>
              <a:rPr lang="en-US" sz="2500" dirty="0"/>
              <a:t>we can write PDF, which is:</a:t>
            </a:r>
          </a:p>
          <a:p>
            <a:r>
              <a:rPr lang="en-US" sz="2500" dirty="0"/>
              <a:t>A random vector X=(X1,…,X(d))’ is a </a:t>
            </a:r>
            <a:r>
              <a:rPr lang="en-US" sz="2500" b="1" dirty="0"/>
              <a:t>Gaussian</a:t>
            </a:r>
          </a:p>
          <a:p>
            <a:pPr marL="0" indent="0">
              <a:buNone/>
            </a:pPr>
            <a:r>
              <a:rPr lang="en-US" sz="2500" b="1" dirty="0"/>
              <a:t>Vector</a:t>
            </a:r>
            <a:r>
              <a:rPr lang="en-US" sz="2500" dirty="0"/>
              <a:t> or multivariate Gaussian, if </a:t>
            </a:r>
            <a:r>
              <a:rPr lang="en-US" sz="2500" b="1" dirty="0"/>
              <a:t>any linear combination of its components is a Gaussian </a:t>
            </a:r>
            <a:r>
              <a:rPr lang="en-US" sz="2500" dirty="0"/>
              <a:t>variable or a constant (a Gaussian variable with 0 variance)</a:t>
            </a:r>
          </a:p>
          <a:p>
            <a:r>
              <a:rPr lang="en-US" sz="2500" dirty="0"/>
              <a:t>If </a:t>
            </a:r>
            <a:r>
              <a:rPr lang="en-US" sz="2500" b="1" dirty="0"/>
              <a:t>expectation vector=0 </a:t>
            </a:r>
            <a:r>
              <a:rPr lang="en-US" sz="2500" dirty="0"/>
              <a:t>and </a:t>
            </a:r>
            <a:r>
              <a:rPr lang="en-US" sz="2500" b="1" dirty="0"/>
              <a:t>covariance is the identity matrix</a:t>
            </a:r>
            <a:r>
              <a:rPr lang="en-US" sz="2500" dirty="0"/>
              <a:t>, then X is called </a:t>
            </a:r>
            <a:r>
              <a:rPr lang="en-US" sz="2500" b="1" dirty="0"/>
              <a:t>standard normal random vector</a:t>
            </a:r>
            <a:r>
              <a:rPr lang="en-US" sz="2500" dirty="0"/>
              <a:t>, and when the covariance matrix is </a:t>
            </a:r>
            <a:r>
              <a:rPr lang="en-US" sz="2500" b="1" dirty="0"/>
              <a:t>diagonal</a:t>
            </a:r>
            <a:r>
              <a:rPr lang="en-US" sz="2500" dirty="0"/>
              <a:t>, the </a:t>
            </a:r>
            <a:r>
              <a:rPr lang="en-US" sz="2500" b="1" dirty="0"/>
              <a:t>pdf factors into </a:t>
            </a:r>
            <a:r>
              <a:rPr lang="en-US" sz="2500" dirty="0"/>
              <a:t>pdfs of </a:t>
            </a:r>
            <a:r>
              <a:rPr lang="en-US" sz="2500" b="1" dirty="0"/>
              <a:t>univariate Gaussians</a:t>
            </a:r>
            <a:r>
              <a:rPr lang="en-US" sz="2500" dirty="0"/>
              <a:t>, and hence the </a:t>
            </a:r>
            <a:r>
              <a:rPr lang="en-US" sz="2500" b="1" dirty="0"/>
              <a:t>components are independent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46EBD5-B856-40FF-BFBE-A9637916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0633" y="2301388"/>
            <a:ext cx="2008428" cy="568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E793B3-6624-4B53-BC91-09F042C4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932" y="3560515"/>
            <a:ext cx="5477505" cy="8567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04D2FD-92EE-407D-884C-9282B9936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768" y="4796128"/>
            <a:ext cx="3621715" cy="5073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5448A4-6973-4B22-9712-47377CE459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086" y="6329509"/>
            <a:ext cx="5584542" cy="451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810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Multivariate Central Limit Theorem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400" dirty="0"/>
              <a:t>The </a:t>
            </a:r>
            <a:r>
              <a:rPr lang="en-US" sz="2400" b="1" dirty="0"/>
              <a:t>CLT</a:t>
            </a:r>
            <a:r>
              <a:rPr lang="en-US" sz="2400" dirty="0"/>
              <a:t> may be generalized to averages of random </a:t>
            </a:r>
            <a:r>
              <a:rPr lang="en-US" sz="2400" b="1" dirty="0"/>
              <a:t>vectors</a:t>
            </a:r>
          </a:p>
          <a:p>
            <a:r>
              <a:rPr lang="en-US" sz="2400" dirty="0"/>
              <a:t>Let </a:t>
            </a:r>
            <a:r>
              <a:rPr lang="en-US" sz="2400" b="1" dirty="0"/>
              <a:t>X1,…,</a:t>
            </a:r>
            <a:r>
              <a:rPr lang="en-US" sz="2400" b="1" dirty="0" err="1"/>
              <a:t>Xn</a:t>
            </a:r>
            <a:r>
              <a:rPr lang="en-US" sz="2400" b="1" dirty="0"/>
              <a:t> </a:t>
            </a:r>
            <a:r>
              <a:rPr lang="en-US" sz="2400" dirty="0"/>
              <a:t>in Rd be independent copies of random vector X such</a:t>
            </a:r>
          </a:p>
          <a:p>
            <a:r>
              <a:rPr lang="en-US" sz="2400" dirty="0"/>
              <a:t>Then we have                                              or equiv.</a:t>
            </a:r>
          </a:p>
          <a:p>
            <a:r>
              <a:rPr lang="en-US" sz="2400" dirty="0"/>
              <a:t>Any covariance matrix is a </a:t>
            </a:r>
            <a:r>
              <a:rPr lang="en-US" sz="2400" b="1" dirty="0"/>
              <a:t>positive definite </a:t>
            </a:r>
            <a:r>
              <a:rPr lang="en-US" sz="2400" dirty="0"/>
              <a:t>matrix</a:t>
            </a:r>
          </a:p>
          <a:p>
            <a:pPr marL="0" indent="0">
              <a:buNone/>
            </a:pPr>
            <a:r>
              <a:rPr lang="en-US" sz="2400" b="1" dirty="0"/>
              <a:t>Convergence in distribution in higher dimensions</a:t>
            </a:r>
          </a:p>
          <a:p>
            <a:r>
              <a:rPr lang="en-US" sz="2400" dirty="0"/>
              <a:t>Convergence in distribution of a </a:t>
            </a:r>
            <a:r>
              <a:rPr lang="en-US" sz="2400" b="1" dirty="0"/>
              <a:t>random vector </a:t>
            </a:r>
            <a:r>
              <a:rPr lang="en-US" sz="2400" dirty="0"/>
              <a:t>is </a:t>
            </a:r>
            <a:r>
              <a:rPr lang="en-US" sz="2400" b="1" dirty="0"/>
              <a:t>not implied </a:t>
            </a:r>
            <a:r>
              <a:rPr lang="en-US" sz="2400" dirty="0"/>
              <a:t>by </a:t>
            </a:r>
            <a:r>
              <a:rPr lang="en-US" sz="2400" b="1" dirty="0"/>
              <a:t>convergence of each </a:t>
            </a:r>
            <a:r>
              <a:rPr lang="en-US" sz="2400" dirty="0"/>
              <a:t>of its components</a:t>
            </a:r>
            <a:r>
              <a:rPr lang="en-US" sz="2400" b="1" dirty="0"/>
              <a:t> </a:t>
            </a:r>
          </a:p>
          <a:p>
            <a:r>
              <a:rPr lang="en-US" sz="2400" dirty="0"/>
              <a:t>A </a:t>
            </a:r>
            <a:r>
              <a:rPr lang="en-US" sz="2400" b="1" dirty="0"/>
              <a:t>sequence T1, T2… of random vectors </a:t>
            </a:r>
            <a:r>
              <a:rPr lang="en-US" sz="2400" dirty="0"/>
              <a:t>in Rd converges in </a:t>
            </a:r>
            <a:r>
              <a:rPr lang="en-US" sz="2400" dirty="0" err="1"/>
              <a:t>distrib</a:t>
            </a:r>
            <a:r>
              <a:rPr lang="en-US" sz="2400" dirty="0"/>
              <a:t>. to a </a:t>
            </a:r>
            <a:r>
              <a:rPr lang="en-US" sz="2400" b="1" dirty="0"/>
              <a:t>random vector T </a:t>
            </a:r>
            <a:r>
              <a:rPr lang="en-US" sz="2400" dirty="0"/>
              <a:t>if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That is, the </a:t>
            </a:r>
            <a:r>
              <a:rPr lang="en-US" sz="2400" b="1" dirty="0"/>
              <a:t>vector sequence </a:t>
            </a:r>
            <a:r>
              <a:rPr lang="en-US" sz="2400" dirty="0"/>
              <a:t>Tn </a:t>
            </a:r>
            <a:r>
              <a:rPr lang="en-US" sz="2400" b="1" dirty="0"/>
              <a:t>converges in distribution </a:t>
            </a:r>
            <a:r>
              <a:rPr lang="en-US" sz="2400" dirty="0"/>
              <a:t>only if its </a:t>
            </a:r>
            <a:r>
              <a:rPr lang="en-US" sz="2400" b="1" dirty="0"/>
              <a:t>dot product </a:t>
            </a:r>
            <a:r>
              <a:rPr lang="en-US" sz="2400" dirty="0"/>
              <a:t>with</a:t>
            </a:r>
          </a:p>
          <a:p>
            <a:pPr marL="0" indent="0">
              <a:buNone/>
            </a:pPr>
            <a:r>
              <a:rPr lang="en-US" sz="2400" dirty="0"/>
              <a:t> </a:t>
            </a:r>
            <a:r>
              <a:rPr lang="en-US" sz="2400" b="1" dirty="0"/>
              <a:t>any vector v</a:t>
            </a:r>
            <a:r>
              <a:rPr lang="en-US" sz="2400" dirty="0"/>
              <a:t>, which is scalar </a:t>
            </a:r>
            <a:r>
              <a:rPr lang="en-US" sz="2400" dirty="0" err="1"/>
              <a:t>r.v.</a:t>
            </a:r>
            <a:r>
              <a:rPr lang="en-US" sz="2400" dirty="0"/>
              <a:t> </a:t>
            </a:r>
            <a:r>
              <a:rPr lang="en-US" sz="2400" b="1" dirty="0"/>
              <a:t>converges in distribution </a:t>
            </a:r>
            <a:r>
              <a:rPr lang="en-US" sz="2400" dirty="0"/>
              <a:t>(equiv., if the projection of the vector sequence onto any line converges in distribution)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CF6D7C-7BDD-4C99-8BE1-2AAD3FFC9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97" y="2248999"/>
            <a:ext cx="1036617" cy="494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0E8EA9-47D3-4A70-91D7-3B9914D83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2396" y="1167544"/>
            <a:ext cx="3077310" cy="3658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21EAED-A5A0-40A6-A78C-1CE4DBD0F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0217" y="1620933"/>
            <a:ext cx="2800423" cy="505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708A25-471F-47CD-A440-1DAC41F3F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84" y="1592581"/>
            <a:ext cx="3511474" cy="6160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1AB6B4-FE6D-4FC0-B17E-5A733A2572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215" y="4228848"/>
            <a:ext cx="11033722" cy="856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B8144A-C8FE-4015-9E48-F33C9F445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4026" y="5113170"/>
            <a:ext cx="875046" cy="4821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9035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CLT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Let </a:t>
            </a:r>
            <a:r>
              <a:rPr lang="en-US" b="1" dirty="0"/>
              <a:t>X1,…</a:t>
            </a:r>
            <a:r>
              <a:rPr lang="en-US" b="1" dirty="0" err="1"/>
              <a:t>Xn</a:t>
            </a:r>
            <a:r>
              <a:rPr lang="en-US" b="1" dirty="0"/>
              <a:t> be </a:t>
            </a:r>
            <a:r>
              <a:rPr lang="en-US" dirty="0" err="1"/>
              <a:t>i.i.d</a:t>
            </a:r>
            <a:r>
              <a:rPr lang="en-US" dirty="0"/>
              <a:t> random vectors in Rd with mean                  and </a:t>
            </a:r>
            <a:r>
              <a:rPr lang="en-US" dirty="0" err="1"/>
              <a:t>cov</a:t>
            </a:r>
            <a:r>
              <a:rPr lang="en-US" dirty="0"/>
              <a:t> matrix</a:t>
            </a:r>
          </a:p>
          <a:p>
            <a:r>
              <a:rPr lang="en-US" b="1" dirty="0"/>
              <a:t>Let               </a:t>
            </a:r>
            <a:r>
              <a:rPr lang="en-US" dirty="0"/>
              <a:t> and define                    Then Yi is a scalar random variable</a:t>
            </a:r>
            <a:r>
              <a:rPr lang="en-US" b="1" dirty="0"/>
              <a:t> with mean and variance                                                         Hence, Yi satisfied univariate CLT: 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dirty="0"/>
              <a:t>On the other hand, consider a multivariate Gaussian </a:t>
            </a:r>
            <a:r>
              <a:rPr lang="en-US" dirty="0" err="1"/>
              <a:t>r.v.</a:t>
            </a:r>
            <a:endParaRPr lang="en-US" dirty="0"/>
          </a:p>
          <a:p>
            <a:r>
              <a:rPr lang="en-US" dirty="0"/>
              <a:t>For any constant vector                          is a univariate Gaussian with var</a:t>
            </a:r>
          </a:p>
          <a:p>
            <a:r>
              <a:rPr lang="en-US" dirty="0"/>
              <a:t>Hence,                                  , which is the </a:t>
            </a:r>
            <a:r>
              <a:rPr lang="en-US" dirty="0" err="1"/>
              <a:t>distrib</a:t>
            </a:r>
            <a:r>
              <a:rPr lang="en-US" dirty="0"/>
              <a:t> above, therefore </a:t>
            </a:r>
            <a:r>
              <a:rPr lang="en-US" dirty="0" err="1"/>
              <a:t>Xn</a:t>
            </a:r>
            <a:r>
              <a:rPr lang="en-US" dirty="0"/>
              <a:t> conv. In distribution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2D2C88-AB29-43A3-9426-8E7CFEB2B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232" y="768766"/>
            <a:ext cx="1229978" cy="38752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03DD4F-6323-4B50-A71A-E7EE3F26CD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6556" y="762251"/>
            <a:ext cx="452939" cy="4529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F49A841-2C6C-4411-8C9B-2C4FFBFC8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699" y="1307682"/>
            <a:ext cx="849480" cy="379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FFFCE-91F8-4B86-8002-6CD7A3CE2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809" y="1155534"/>
            <a:ext cx="1156285" cy="4234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46BE1C-59D1-4933-BA75-254A465CD9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677" y="1641559"/>
            <a:ext cx="4335881" cy="4712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AADFE-CFD0-482B-A8B1-55147E4FC9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992" y="2200525"/>
            <a:ext cx="4175174" cy="6870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E28AA3B-FDE4-4CE7-B8F7-7E4AB29720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48699" y="3207167"/>
            <a:ext cx="1819123" cy="402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75A83-6408-4BE5-B814-A2907C49D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3548" y="3612982"/>
            <a:ext cx="1771400" cy="4378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4BF681B-7EFC-45AF-8466-5D96BB96F0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57972" y="3609974"/>
            <a:ext cx="940470" cy="4366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FA73E2-8480-493F-BFD6-6825C497AC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61849" y="4139365"/>
            <a:ext cx="2446051" cy="4326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048188F-AF3F-44A7-BC1A-FEABBECF830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83680" y="5075571"/>
            <a:ext cx="8659729" cy="14841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643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Multivariate Delta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Let Tn be a sequence of random vectors in Rd such that</a:t>
            </a:r>
          </a:p>
          <a:p>
            <a:r>
              <a:rPr lang="en-US" dirty="0"/>
              <a:t>                                        for some               and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Let g be function from Rd to </a:t>
            </a:r>
            <a:r>
              <a:rPr lang="en-US" dirty="0" err="1"/>
              <a:t>Rk</a:t>
            </a:r>
            <a:r>
              <a:rPr lang="en-US" dirty="0"/>
              <a:t> be </a:t>
            </a:r>
            <a:r>
              <a:rPr lang="en-US" dirty="0" err="1"/>
              <a:t>cont</a:t>
            </a:r>
            <a:r>
              <a:rPr lang="en-US" dirty="0"/>
              <a:t> diff at theta</a:t>
            </a:r>
          </a:p>
          <a:p>
            <a:r>
              <a:rPr lang="en-US" dirty="0"/>
              <a:t>Then 					             Where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This is also a transpose of Jacobian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4A795C-A0A3-43D9-84D2-3967F28F7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254" y="3233239"/>
            <a:ext cx="5470608" cy="3515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65F1CD-7BC7-4B75-8A7E-1151375B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79" y="3326480"/>
            <a:ext cx="4103005" cy="655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B1C107-29E8-4480-8A99-62A34B08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68" y="1125203"/>
            <a:ext cx="3229479" cy="6003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4D53C7-D4BA-47AD-9422-41CB48EFF3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042" y="1211430"/>
            <a:ext cx="1117792" cy="4890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21F27D-051A-41D8-B9BB-7239B7510A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0454" y="1264319"/>
            <a:ext cx="1386336" cy="4201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D324C0-5483-4566-B33D-17995AB93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608" y="1821029"/>
            <a:ext cx="7684403" cy="4409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3C2CBF-31B8-402D-B559-349F281D41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3381" y="2732922"/>
            <a:ext cx="4610298" cy="5396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0EE92B-BEBA-4FB4-B194-0258416ACC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1566" y="2374481"/>
            <a:ext cx="3706688" cy="8018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1B621DF-1872-411E-805F-52581B2EE2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1200" y="4024063"/>
            <a:ext cx="2962275" cy="8953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C3B1258-487C-40F9-8FDB-2B71AC0206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82854" y="4044615"/>
            <a:ext cx="1469357" cy="90888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9CD6519-CDE4-4BCF-92C0-AB996A62B9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19925" y="5454817"/>
            <a:ext cx="3455823" cy="12589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213E16-CB69-461E-8947-4DB044EF8AB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58700" y="1618748"/>
            <a:ext cx="3537103" cy="6271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05099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Fisher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" y="517326"/>
            <a:ext cx="11977469" cy="6340674"/>
          </a:xfrm>
        </p:spPr>
        <p:txBody>
          <a:bodyPr>
            <a:normAutofit/>
          </a:bodyPr>
          <a:lstStyle/>
          <a:p>
            <a:r>
              <a:rPr lang="en-US" sz="2400" dirty="0"/>
              <a:t>But we </a:t>
            </a:r>
            <a:r>
              <a:rPr lang="en-US" sz="2400" b="1" dirty="0"/>
              <a:t>do not need to just convergence </a:t>
            </a:r>
            <a:r>
              <a:rPr lang="en-US" sz="2400" dirty="0"/>
              <a:t>when we have sample mean or some function of it, we want to have a </a:t>
            </a:r>
            <a:r>
              <a:rPr lang="en-US" sz="2400" b="1" dirty="0"/>
              <a:t>general method </a:t>
            </a:r>
            <a:r>
              <a:rPr lang="en-US" sz="2400" dirty="0"/>
              <a:t>such as in Maximum Likelihood </a:t>
            </a:r>
            <a:r>
              <a:rPr lang="en-US" sz="2400" dirty="0" err="1"/>
              <a:t>estim</a:t>
            </a:r>
            <a:endParaRPr lang="en-US" sz="2400" dirty="0"/>
          </a:p>
          <a:p>
            <a:r>
              <a:rPr lang="en-US" sz="2400" dirty="0"/>
              <a:t>We define </a:t>
            </a:r>
            <a:r>
              <a:rPr lang="en-US" sz="2400" b="1" dirty="0"/>
              <a:t>the log-likelihood for 1 </a:t>
            </a:r>
            <a:r>
              <a:rPr lang="en-US" sz="2400" dirty="0"/>
              <a:t>observation as:</a:t>
            </a:r>
          </a:p>
          <a:p>
            <a:r>
              <a:rPr lang="en-US" sz="2400" dirty="0"/>
              <a:t>We assume that l (log </a:t>
            </a:r>
            <a:r>
              <a:rPr lang="en-US" sz="2400" dirty="0" err="1"/>
              <a:t>likel</a:t>
            </a:r>
            <a:r>
              <a:rPr lang="en-US" sz="2400" dirty="0"/>
              <a:t>) as </a:t>
            </a:r>
            <a:r>
              <a:rPr lang="en-US" sz="2400" b="1" dirty="0"/>
              <a:t>twice differentiable </a:t>
            </a:r>
            <a:r>
              <a:rPr lang="en-US" sz="2400" dirty="0"/>
              <a:t>and under some regularity conditions, the </a:t>
            </a:r>
            <a:r>
              <a:rPr lang="en-US" sz="2400" b="1" dirty="0"/>
              <a:t>Fisher information </a:t>
            </a:r>
            <a:r>
              <a:rPr lang="en-US" sz="2400" dirty="0"/>
              <a:t>of the </a:t>
            </a:r>
            <a:r>
              <a:rPr lang="en-US" sz="2400" b="1" dirty="0"/>
              <a:t>statistical model </a:t>
            </a:r>
            <a:r>
              <a:rPr lang="en-US" sz="2400" dirty="0"/>
              <a:t>is defined as: </a:t>
            </a:r>
          </a:p>
          <a:p>
            <a:endParaRPr lang="en-US" sz="2400" dirty="0"/>
          </a:p>
          <a:p>
            <a:pPr>
              <a:lnSpc>
                <a:spcPct val="100000"/>
              </a:lnSpc>
            </a:pPr>
            <a:r>
              <a:rPr lang="en-US" sz="2400" dirty="0"/>
              <a:t>If theta is 1 dimensional then we get: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 So, if we look at the </a:t>
            </a:r>
            <a:r>
              <a:rPr lang="en-US" sz="2400" b="1" dirty="0"/>
              <a:t>covariance matrix </a:t>
            </a:r>
            <a:r>
              <a:rPr lang="en-US" sz="2400" dirty="0"/>
              <a:t>of the gradient, we end up with – E[hessian]</a:t>
            </a:r>
          </a:p>
          <a:p>
            <a:pPr>
              <a:lnSpc>
                <a:spcPct val="100000"/>
              </a:lnSpc>
            </a:pPr>
            <a:r>
              <a:rPr lang="en-GB" sz="2500" dirty="0"/>
              <a:t> </a:t>
            </a:r>
            <a:r>
              <a:rPr lang="en-GB" sz="2200" dirty="0"/>
              <a:t>When we </a:t>
            </a:r>
            <a:r>
              <a:rPr lang="en-GB" sz="2200" b="1" dirty="0"/>
              <a:t>change the parameter value theta</a:t>
            </a:r>
            <a:r>
              <a:rPr lang="en-GB" sz="2200" dirty="0"/>
              <a:t>, what actually changes is the </a:t>
            </a:r>
            <a:r>
              <a:rPr lang="en-GB" sz="2200" b="1" dirty="0"/>
              <a:t>probability distribution</a:t>
            </a:r>
            <a:r>
              <a:rPr lang="en-GB" sz="2200" dirty="0"/>
              <a:t> of the data. The </a:t>
            </a:r>
            <a:r>
              <a:rPr lang="en-GB" sz="2200" b="1" dirty="0"/>
              <a:t>changes</a:t>
            </a:r>
            <a:r>
              <a:rPr lang="en-GB" sz="2200" dirty="0"/>
              <a:t> in the </a:t>
            </a:r>
            <a:r>
              <a:rPr lang="en-GB" sz="2200" b="1" dirty="0"/>
              <a:t>parameter</a:t>
            </a:r>
            <a:r>
              <a:rPr lang="en-GB" sz="2200" dirty="0"/>
              <a:t> are somewhat </a:t>
            </a:r>
            <a:r>
              <a:rPr lang="en-GB" sz="2200" b="1" dirty="0"/>
              <a:t>artificial</a:t>
            </a:r>
            <a:r>
              <a:rPr lang="en-GB" sz="2200" dirty="0"/>
              <a:t>, meaning that param is </a:t>
            </a:r>
            <a:r>
              <a:rPr lang="en-GB" sz="2200" b="1" dirty="0"/>
              <a:t>just a device </a:t>
            </a:r>
            <a:r>
              <a:rPr lang="en-GB" sz="2200" dirty="0"/>
              <a:t>to describe the model. The changes in the </a:t>
            </a:r>
            <a:r>
              <a:rPr lang="en-GB" sz="2200" b="1" dirty="0"/>
              <a:t>prob. </a:t>
            </a:r>
            <a:r>
              <a:rPr lang="en-GB" sz="2200" b="1" dirty="0" err="1"/>
              <a:t>Distr</a:t>
            </a:r>
            <a:r>
              <a:rPr lang="en-GB" sz="2200" b="1" dirty="0"/>
              <a:t> </a:t>
            </a:r>
            <a:r>
              <a:rPr lang="en-GB" sz="2200" dirty="0"/>
              <a:t>are </a:t>
            </a:r>
            <a:r>
              <a:rPr lang="en-GB" sz="2200" b="1" dirty="0"/>
              <a:t>essential</a:t>
            </a:r>
            <a:r>
              <a:rPr lang="en-GB" sz="2200" dirty="0"/>
              <a:t> because these are </a:t>
            </a:r>
            <a:r>
              <a:rPr lang="en-GB" sz="2200" b="1" dirty="0"/>
              <a:t>reflected in the data</a:t>
            </a:r>
            <a:r>
              <a:rPr lang="en-GB" sz="2200" dirty="0"/>
              <a:t>. So, </a:t>
            </a:r>
            <a:r>
              <a:rPr lang="en-GB" sz="2200" b="1" dirty="0"/>
              <a:t>changing the parameter value by a lot </a:t>
            </a:r>
            <a:r>
              <a:rPr lang="en-GB" sz="2200" dirty="0"/>
              <a:t>is meaningless, whereas changing the prob </a:t>
            </a:r>
            <a:r>
              <a:rPr lang="en-GB" sz="2200" dirty="0" err="1"/>
              <a:t>distr</a:t>
            </a:r>
            <a:r>
              <a:rPr lang="en-GB" sz="2200" dirty="0"/>
              <a:t> by a lot is </a:t>
            </a:r>
            <a:r>
              <a:rPr lang="en-GB" sz="2200" b="1" dirty="0"/>
              <a:t>meaningful</a:t>
            </a:r>
            <a:r>
              <a:rPr lang="en-GB" sz="2200" dirty="0"/>
              <a:t> since we will detect this in the data. The Fisher info </a:t>
            </a:r>
            <a:r>
              <a:rPr lang="en-GB" sz="2200" b="1" dirty="0"/>
              <a:t>matrix is a tool to quantify </a:t>
            </a:r>
            <a:r>
              <a:rPr lang="en-GB" sz="2200" dirty="0"/>
              <a:t>the effect of a </a:t>
            </a:r>
            <a:r>
              <a:rPr lang="en-GB" sz="2200" b="1" dirty="0"/>
              <a:t>small (</a:t>
            </a:r>
            <a:r>
              <a:rPr lang="en-GB" sz="2200" b="1" dirty="0" err="1"/>
              <a:t>infinit</a:t>
            </a:r>
            <a:r>
              <a:rPr lang="en-GB" sz="2200" b="1" dirty="0"/>
              <a:t>) change in the parameter value </a:t>
            </a:r>
            <a:r>
              <a:rPr lang="en-GB" sz="2200" dirty="0"/>
              <a:t>on the </a:t>
            </a:r>
            <a:r>
              <a:rPr lang="en-GB" sz="2200" b="1" dirty="0"/>
              <a:t>change in the prob </a:t>
            </a:r>
            <a:r>
              <a:rPr lang="en-GB" sz="2200" b="1" dirty="0" err="1"/>
              <a:t>distr</a:t>
            </a:r>
            <a:r>
              <a:rPr lang="en-GB" sz="2200" dirty="0"/>
              <a:t> of data. It tells us </a:t>
            </a:r>
            <a:r>
              <a:rPr lang="en-GB" sz="2200" b="1" dirty="0"/>
              <a:t>how easy/hard is it to distinguish different</a:t>
            </a:r>
            <a:r>
              <a:rPr lang="en-GB" sz="2200" dirty="0"/>
              <a:t> values of the </a:t>
            </a:r>
            <a:r>
              <a:rPr lang="en-GB" sz="2200" b="1" dirty="0"/>
              <a:t>param</a:t>
            </a:r>
            <a:r>
              <a:rPr lang="en-GB" sz="2200" dirty="0"/>
              <a:t> based on </a:t>
            </a:r>
            <a:r>
              <a:rPr lang="en-GB" sz="2200" b="1" dirty="0"/>
              <a:t>random sample </a:t>
            </a:r>
            <a:r>
              <a:rPr lang="en-GB" sz="2200" dirty="0"/>
              <a:t>from the corresponding </a:t>
            </a:r>
            <a:r>
              <a:rPr lang="en-GB" sz="2200" b="1" dirty="0"/>
              <a:t>changes in the probability distribution</a:t>
            </a:r>
            <a:endParaRPr lang="en-US" sz="2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2E1FC-754C-44AB-81E2-5889C1929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2944" y="1225130"/>
            <a:ext cx="4241950" cy="496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D5E982-F5C5-46A4-BAD0-EB0BBA820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62" y="2429798"/>
            <a:ext cx="7585734" cy="5431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1BF96-1A0F-4F43-B7E3-F1404F43C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0430" y="3046947"/>
            <a:ext cx="3571600" cy="48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8846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Consistent estimator of the variance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1804" y="587666"/>
            <a:ext cx="3920196" cy="5981945"/>
          </a:xfrm>
        </p:spPr>
        <p:txBody>
          <a:bodyPr>
            <a:normAutofit/>
          </a:bodyPr>
          <a:lstStyle/>
          <a:p>
            <a:r>
              <a:rPr lang="en-US" sz="2400" dirty="0"/>
              <a:t>So, steps for finding a confidence interval are:</a:t>
            </a:r>
          </a:p>
          <a:p>
            <a:r>
              <a:rPr lang="en-US" sz="2400" dirty="0"/>
              <a:t>1) </a:t>
            </a:r>
            <a:r>
              <a:rPr lang="en-US" sz="2400" b="1" dirty="0"/>
              <a:t>Find an estimator </a:t>
            </a:r>
            <a:r>
              <a:rPr lang="en-US" sz="2400" dirty="0"/>
              <a:t>for the </a:t>
            </a:r>
            <a:r>
              <a:rPr lang="en-US" sz="2400" b="1" dirty="0"/>
              <a:t>parameter of interest </a:t>
            </a:r>
            <a:r>
              <a:rPr lang="en-US" sz="2400" dirty="0"/>
              <a:t>via some properties/equations of that parameter</a:t>
            </a:r>
          </a:p>
          <a:p>
            <a:r>
              <a:rPr lang="en-US" sz="2400" dirty="0"/>
              <a:t>2) Determine the </a:t>
            </a:r>
            <a:r>
              <a:rPr lang="en-US" sz="2400" b="1" dirty="0"/>
              <a:t>asymptotic distribution </a:t>
            </a:r>
            <a:r>
              <a:rPr lang="en-US" sz="2400" dirty="0"/>
              <a:t>of estimator</a:t>
            </a:r>
          </a:p>
          <a:p>
            <a:r>
              <a:rPr lang="en-US" sz="2400" dirty="0"/>
              <a:t>3) </a:t>
            </a:r>
            <a:r>
              <a:rPr lang="en-US" sz="2400" b="1" dirty="0"/>
              <a:t>Construct the conf. int</a:t>
            </a:r>
          </a:p>
          <a:p>
            <a:r>
              <a:rPr lang="en-US" sz="2400" dirty="0"/>
              <a:t>To check the consistency of estimator we need to analyze to what </a:t>
            </a:r>
            <a:r>
              <a:rPr lang="en-US" sz="2400" dirty="0" err="1"/>
              <a:t>distrib</a:t>
            </a:r>
            <a:r>
              <a:rPr lang="en-US" sz="2400" dirty="0"/>
              <a:t> convergence in prob when n goes to inf, whereas bias is determined by E[</a:t>
            </a:r>
            <a:r>
              <a:rPr lang="en-US" sz="2400" dirty="0" err="1"/>
              <a:t>est</a:t>
            </a:r>
            <a:r>
              <a:rPr lang="en-US" sz="2400" dirty="0"/>
              <a:t>]- E[par]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B77CB-B920-4F09-BD5C-FFB67CF73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19" y="598169"/>
            <a:ext cx="8000707" cy="49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0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Total Variation Distance for Continuous Distributions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890044-691B-49BF-99E3-069EC422D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78" y="647700"/>
            <a:ext cx="7371470" cy="34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549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Applying the Multivariate Central Limit Theorem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1E43D3-1B01-4CAB-A4D0-761323F3A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6" y="619857"/>
            <a:ext cx="8777472" cy="5021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67237C-B2C8-40D2-895A-579CCE210284}"/>
              </a:ext>
            </a:extLst>
          </p:cNvPr>
          <p:cNvSpPr txBox="1"/>
          <p:nvPr/>
        </p:nvSpPr>
        <p:spPr>
          <a:xfrm>
            <a:off x="8947052" y="618978"/>
            <a:ext cx="3108960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Here we </a:t>
            </a:r>
            <a:r>
              <a:rPr lang="en-US" sz="2200" b="1" dirty="0"/>
              <a:t>cannot</a:t>
            </a:r>
            <a:r>
              <a:rPr lang="en-US" sz="2200" dirty="0"/>
              <a:t> just apply the CLT to individual components, because then we </a:t>
            </a:r>
            <a:r>
              <a:rPr lang="en-US" sz="2200" b="1" dirty="0"/>
              <a:t>disregard the interaction </a:t>
            </a:r>
            <a:r>
              <a:rPr lang="en-US" sz="2200" dirty="0"/>
              <a:t>between the random variables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To account for interaction in joint distribution, we can apply multivariate CLT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/>
              <a:t>Then we need to combine the terms to the get the final answer</a:t>
            </a:r>
          </a:p>
          <a:p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1700381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Applying the Multivariate Delta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909EF-4EF5-4DC5-B076-D1606508B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63" y="602707"/>
            <a:ext cx="9070268" cy="47289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EB8A4F-00DC-4B2C-B1F9-BCAA0300D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72" y="5389684"/>
            <a:ext cx="7380923" cy="1440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47849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Confidence Interval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9D3569-4EE6-4036-8E78-3E167705F4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239" y="660961"/>
            <a:ext cx="10786696" cy="603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8050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41567"/>
            <a:ext cx="11971608" cy="549275"/>
          </a:xfrm>
        </p:spPr>
        <p:txBody>
          <a:bodyPr>
            <a:noAutofit/>
          </a:bodyPr>
          <a:lstStyle/>
          <a:p>
            <a:r>
              <a:rPr lang="en-GB" sz="2400" dirty="0">
                <a:latin typeface="Open Sans"/>
              </a:rPr>
              <a:t>Lecture 11: Fisher Information, Asymptotic Normality of MLE; Method of Moments 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45462"/>
            <a:ext cx="11977469" cy="6192963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/>
              <a:t>Objectives</a:t>
            </a:r>
          </a:p>
          <a:p>
            <a:r>
              <a:rPr lang="en-GB" dirty="0"/>
              <a:t>Compute the </a:t>
            </a:r>
            <a:r>
              <a:rPr lang="en-GB" b="1" dirty="0"/>
              <a:t>Fisher information</a:t>
            </a:r>
            <a:r>
              <a:rPr lang="en-GB" dirty="0"/>
              <a:t> of a statistical model.</a:t>
            </a:r>
          </a:p>
          <a:p>
            <a:r>
              <a:rPr lang="en-GB" dirty="0"/>
              <a:t>Compute the </a:t>
            </a:r>
            <a:r>
              <a:rPr lang="en-GB" b="1" dirty="0"/>
              <a:t>asymptotic variance</a:t>
            </a:r>
            <a:r>
              <a:rPr lang="en-GB" dirty="0"/>
              <a:t> of the maximum likelihood estimator.</a:t>
            </a:r>
          </a:p>
          <a:p>
            <a:r>
              <a:rPr lang="en-GB" dirty="0"/>
              <a:t>Use the </a:t>
            </a:r>
            <a:r>
              <a:rPr lang="en-GB" b="1" dirty="0"/>
              <a:t>method of moments</a:t>
            </a:r>
            <a:r>
              <a:rPr lang="en-GB" dirty="0"/>
              <a:t> to </a:t>
            </a:r>
            <a:r>
              <a:rPr lang="en-GB" b="1" dirty="0"/>
              <a:t>estimate</a:t>
            </a:r>
            <a:r>
              <a:rPr lang="en-GB" dirty="0"/>
              <a:t> parameters in a statistical model.</a:t>
            </a:r>
          </a:p>
          <a:p>
            <a:r>
              <a:rPr lang="en-GB" dirty="0"/>
              <a:t>Describe </a:t>
            </a:r>
            <a:r>
              <a:rPr lang="en-GB" b="1" dirty="0"/>
              <a:t>conditions</a:t>
            </a:r>
            <a:r>
              <a:rPr lang="en-GB" dirty="0"/>
              <a:t> under which the </a:t>
            </a:r>
            <a:r>
              <a:rPr lang="en-GB" b="1" dirty="0"/>
              <a:t>method of moments </a:t>
            </a:r>
            <a:r>
              <a:rPr lang="en-GB" dirty="0"/>
              <a:t>succeeds.</a:t>
            </a:r>
          </a:p>
          <a:p>
            <a:r>
              <a:rPr lang="en-GB" dirty="0"/>
              <a:t>Use the </a:t>
            </a:r>
            <a:r>
              <a:rPr lang="en-GB" b="1" dirty="0"/>
              <a:t>delta method</a:t>
            </a:r>
            <a:r>
              <a:rPr lang="en-GB" dirty="0"/>
              <a:t> to compute the </a:t>
            </a:r>
            <a:r>
              <a:rPr lang="en-GB" b="1" dirty="0"/>
              <a:t>asymptotic variance</a:t>
            </a:r>
            <a:r>
              <a:rPr lang="en-GB" dirty="0"/>
              <a:t> of the method of moments estimator.</a:t>
            </a:r>
          </a:p>
          <a:p>
            <a:r>
              <a:rPr lang="en-GB" dirty="0"/>
              <a:t>Compare and contrast the </a:t>
            </a:r>
            <a:r>
              <a:rPr lang="en-GB" b="1" dirty="0"/>
              <a:t>maximum likelihood estimator</a:t>
            </a:r>
            <a:r>
              <a:rPr lang="en-GB" dirty="0"/>
              <a:t> and the </a:t>
            </a:r>
            <a:r>
              <a:rPr lang="en-GB" b="1" dirty="0"/>
              <a:t>method of moments</a:t>
            </a:r>
            <a:r>
              <a:rPr lang="en-GB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521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Fisher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                                  </a:t>
            </a:r>
            <a:r>
              <a:rPr lang="en-US" b="1" dirty="0"/>
              <a:t>log likelihood </a:t>
            </a:r>
            <a:r>
              <a:rPr lang="en-US" dirty="0"/>
              <a:t>is a </a:t>
            </a:r>
            <a:r>
              <a:rPr lang="en-US" b="1" dirty="0"/>
              <a:t>random function </a:t>
            </a:r>
            <a:r>
              <a:rPr lang="en-US" dirty="0"/>
              <a:t>(depending on realization of X and also it is function of theta. It is simply PMF or PDF</a:t>
            </a:r>
          </a:p>
          <a:p>
            <a:r>
              <a:rPr lang="en-US" dirty="0"/>
              <a:t>If theta is in Rd, that is, it is a </a:t>
            </a:r>
            <a:r>
              <a:rPr lang="en-US" b="1" dirty="0"/>
              <a:t>multivariable function </a:t>
            </a:r>
            <a:r>
              <a:rPr lang="en-US" dirty="0"/>
              <a:t>of d dimension, then we can talk about the </a:t>
            </a:r>
            <a:r>
              <a:rPr lang="en-US" b="1" dirty="0"/>
              <a:t>gradient of l(theta), </a:t>
            </a:r>
            <a:r>
              <a:rPr lang="en-US" dirty="0"/>
              <a:t>so gradient of likelihood function then is a random vector with elements as dl/d theta1; dl/d theta2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If gradient of l is a random vector then we can think about its covariance matrix</a:t>
            </a:r>
          </a:p>
          <a:p>
            <a:r>
              <a:rPr lang="en-US" sz="2600" dirty="0">
                <a:hlinkClick r:id="rId2"/>
              </a:rPr>
              <a:t>https://www.quora.com/What-is-an-intuitive-explanation-of-Fisher-information</a:t>
            </a:r>
            <a:endParaRPr lang="en-US" sz="2600" dirty="0"/>
          </a:p>
          <a:p>
            <a:r>
              <a:rPr lang="en-US" dirty="0"/>
              <a:t>If we assume that l is </a:t>
            </a:r>
            <a:r>
              <a:rPr lang="en-US" b="1" dirty="0"/>
              <a:t>twice differentiable</a:t>
            </a:r>
            <a:r>
              <a:rPr lang="en-US" dirty="0"/>
              <a:t>, under some regularity conditions, the </a:t>
            </a:r>
            <a:r>
              <a:rPr lang="en-US" b="1" dirty="0"/>
              <a:t>Fisher information </a:t>
            </a:r>
            <a:r>
              <a:rPr lang="en-US" dirty="0"/>
              <a:t>of the statistical model is defined as </a:t>
            </a:r>
            <a:r>
              <a:rPr lang="en-US" b="1" dirty="0"/>
              <a:t>covariance matrix </a:t>
            </a:r>
            <a:r>
              <a:rPr lang="en-US" dirty="0"/>
              <a:t>of </a:t>
            </a:r>
            <a:r>
              <a:rPr lang="en-US" b="1" dirty="0"/>
              <a:t>gradient</a:t>
            </a:r>
            <a:r>
              <a:rPr lang="en-US" dirty="0"/>
              <a:t> of loglikelihood function (which is random vector)</a:t>
            </a:r>
          </a:p>
          <a:p>
            <a:endParaRPr lang="en-US" dirty="0"/>
          </a:p>
          <a:p>
            <a:r>
              <a:rPr lang="en-US" dirty="0"/>
              <a:t>RHS is Hessian of l(theta)- matrix of 2</a:t>
            </a:r>
            <a:r>
              <a:rPr lang="en-US" baseline="30000" dirty="0"/>
              <a:t>nd</a:t>
            </a:r>
            <a:r>
              <a:rPr lang="en-US" dirty="0"/>
              <a:t> derivatives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5C52CF-CCBC-4531-8447-BA53A637E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68" y="547248"/>
            <a:ext cx="2481484" cy="6203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D0A4BAD-9F03-4CC6-ACB0-F3E728300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836" y="5124229"/>
            <a:ext cx="7720376" cy="51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902B5F-5213-4280-BF3B-3034A948CC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183" y="6217187"/>
            <a:ext cx="2065035" cy="4227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933F8-99D0-45BE-9AD9-1CD30D277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12134" y="6212424"/>
            <a:ext cx="3431804" cy="399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7D88C5-3A70-4B1A-A5A8-AD8B6E364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91575" y="5285422"/>
            <a:ext cx="3053258" cy="1073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622538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Fisher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600" dirty="0"/>
              <a:t>We have a </a:t>
            </a:r>
            <a:r>
              <a:rPr lang="en-US" sz="2600" b="1" dirty="0"/>
              <a:t>random vector</a:t>
            </a:r>
            <a:r>
              <a:rPr lang="en-US" sz="2600" dirty="0"/>
              <a:t>, elements of which are derivatives of l(theta) likelihood function </a:t>
            </a:r>
            <a:r>
              <a:rPr lang="en-US" sz="2600" dirty="0" err="1"/>
              <a:t>wrt</a:t>
            </a:r>
            <a:r>
              <a:rPr lang="en-US" sz="2600" dirty="0"/>
              <a:t> to theta1,2… </a:t>
            </a:r>
          </a:p>
          <a:p>
            <a:r>
              <a:rPr lang="en-US" sz="2600" dirty="0"/>
              <a:t>Fisher information of a statistical model is then a </a:t>
            </a:r>
            <a:r>
              <a:rPr lang="en-US" sz="2600" b="1" dirty="0"/>
              <a:t>covariance matrix of gradient </a:t>
            </a:r>
            <a:r>
              <a:rPr lang="en-US" sz="2600" dirty="0"/>
              <a:t>of log likelihood function, like elements of Fisher information or covariance matrix are variances of dl/dtheta1, dl/dtheta2… and </a:t>
            </a:r>
            <a:r>
              <a:rPr lang="en-US" sz="2600" dirty="0" err="1"/>
              <a:t>cov</a:t>
            </a:r>
            <a:r>
              <a:rPr lang="en-US" sz="2600" dirty="0"/>
              <a:t>(dl/dtheta1, dl/dtheta2)…</a:t>
            </a:r>
          </a:p>
          <a:p>
            <a:r>
              <a:rPr lang="en-US" sz="2600" dirty="0"/>
              <a:t>We have an alternative formula for Fisher information</a:t>
            </a:r>
          </a:p>
          <a:p>
            <a:r>
              <a:rPr lang="en-US" sz="2600" dirty="0"/>
              <a:t>So, now we want to prove the equality</a:t>
            </a:r>
          </a:p>
          <a:p>
            <a:r>
              <a:rPr lang="en-US" sz="2600" dirty="0"/>
              <a:t>U</a:t>
            </a:r>
            <a:r>
              <a:rPr lang="en-US" sz="2500" dirty="0"/>
              <a:t>sing the 1) definition of expectation, 2) interchange of derivatives and integrals and 3) the fact that integral of f(theta) integrates to 1, we get that var(l’(theta))=-E(l’^2(theta))</a:t>
            </a:r>
          </a:p>
          <a:p>
            <a:r>
              <a:rPr lang="en-US" sz="2600" dirty="0"/>
              <a:t>                                                                      now we stop here and start simplifying the RHS</a:t>
            </a:r>
          </a:p>
          <a:p>
            <a:endParaRPr lang="en-US" sz="2600" dirty="0"/>
          </a:p>
          <a:p>
            <a:r>
              <a:rPr lang="en-US" sz="2600" dirty="0"/>
              <a:t>In RHS we expand the expression                    using definition of expectation and then reach the same exp as in LHS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C56DC-D14C-4792-8820-8BAA95327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0774" y="2640695"/>
            <a:ext cx="2429022" cy="853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F17D79-B602-4CDC-92EF-7AA71AA2A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848" y="176725"/>
            <a:ext cx="2610680" cy="484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4C1E3F-D3D2-4151-9F1E-645BF9ABD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552" y="3258209"/>
            <a:ext cx="3431804" cy="399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BBB467-ADAA-465C-8780-EEAF5ACB6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38" y="4641166"/>
            <a:ext cx="3293089" cy="59201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3E61F0-5CA1-4155-AC9F-93BD27617F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8062" y="4502834"/>
            <a:ext cx="1910203" cy="8096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F6863B-515B-4834-BEE8-2CA400F354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057" y="5471380"/>
            <a:ext cx="1291134" cy="451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9958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07618-8ED6-4C07-80D9-9D9C46347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2" y="111906"/>
            <a:ext cx="11901267" cy="591479"/>
          </a:xfrm>
        </p:spPr>
        <p:txBody>
          <a:bodyPr>
            <a:normAutofit fontScale="90000"/>
          </a:bodyPr>
          <a:lstStyle/>
          <a:p>
            <a:r>
              <a:rPr lang="en-US" dirty="0"/>
              <a:t>Intuitive explanation of Fisher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F69E0-59B6-45D9-9610-40C975E7C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3" y="798681"/>
            <a:ext cx="11949333" cy="5939743"/>
          </a:xfrm>
        </p:spPr>
        <p:txBody>
          <a:bodyPr/>
          <a:lstStyle/>
          <a:p>
            <a:r>
              <a:rPr lang="en-GB" sz="2600" b="1" dirty="0"/>
              <a:t>What does the Fisher Information seek to measure?</a:t>
            </a:r>
          </a:p>
          <a:p>
            <a:r>
              <a:rPr lang="en-GB" sz="2600" dirty="0"/>
              <a:t>Let’s a </a:t>
            </a:r>
            <a:r>
              <a:rPr lang="en-GB" sz="2600" dirty="0" err="1"/>
              <a:t>r.v.</a:t>
            </a:r>
            <a:r>
              <a:rPr lang="en-GB" sz="2600" dirty="0"/>
              <a:t> X and a parameter theta are related with some density function</a:t>
            </a:r>
          </a:p>
          <a:p>
            <a:r>
              <a:rPr lang="en-GB" sz="2600" dirty="0"/>
              <a:t>The Fisher info answers the question: How useful is the </a:t>
            </a:r>
            <a:r>
              <a:rPr lang="en-GB" sz="2600" dirty="0" err="1"/>
              <a:t>r.v.</a:t>
            </a:r>
            <a:r>
              <a:rPr lang="en-GB" sz="2600" dirty="0"/>
              <a:t> X in determining the unknown parameter theta, if </a:t>
            </a:r>
            <a:r>
              <a:rPr lang="en-GB" sz="2600" dirty="0" err="1"/>
              <a:t>r.v.</a:t>
            </a:r>
            <a:r>
              <a:rPr lang="en-GB" sz="2600" dirty="0"/>
              <a:t> has a lot of info regarding theta, then it is useful for locating value of parameter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CFB80-17AA-4DC4-8DEF-04608A29A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2434" y="1218173"/>
            <a:ext cx="1035954" cy="526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696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Fisher Information of the Bernoulli Random Variable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600" dirty="0"/>
              <a:t>2 ways of computing the Fisher information: 1)                  that is to compute the 2</a:t>
            </a:r>
            <a:r>
              <a:rPr lang="en-US" sz="2600" baseline="30000" dirty="0"/>
              <a:t>nd</a:t>
            </a:r>
            <a:r>
              <a:rPr lang="en-US" sz="2600" dirty="0"/>
              <a:t> derivative and take its expectation and put – sign in front 2)                 find the 1</a:t>
            </a:r>
            <a:r>
              <a:rPr lang="en-US" sz="2600" baseline="30000" dirty="0"/>
              <a:t>st</a:t>
            </a:r>
            <a:r>
              <a:rPr lang="en-US" sz="2600" dirty="0"/>
              <a:t> derivative and compute its variance </a:t>
            </a:r>
          </a:p>
          <a:p>
            <a:r>
              <a:rPr lang="en-US" sz="2600" dirty="0"/>
              <a:t>For a random vector case, rather than just random variable, we have</a:t>
            </a:r>
          </a:p>
          <a:p>
            <a:r>
              <a:rPr lang="en-US" sz="2600" dirty="0"/>
              <a:t>So, here we compute 1)log likelihood 2)then Hessian based on parameters of likelihood function 3) find – expected value of Hessian</a:t>
            </a:r>
          </a:p>
          <a:p>
            <a:r>
              <a:rPr lang="en-US" dirty="0"/>
              <a:t>Fisher information, which is equal to                                 tells us how curved on average the log likelihood function is</a:t>
            </a:r>
          </a:p>
          <a:p>
            <a:r>
              <a:rPr lang="en-US" sz="2600" dirty="0"/>
              <a:t>In particular,           tells us how curved (on average) the log-likelihood is near the true parameter, as a rule of thumb, if the Fisher info is large, the we expect the MLE to give a good estimate for theta* </a:t>
            </a:r>
          </a:p>
          <a:p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02484A-EE66-4834-9C9C-2445C06C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790" y="730568"/>
            <a:ext cx="1178389" cy="4117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3B56DCD-BA9E-4CCC-B2C6-EE3E0319A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504" y="1129223"/>
            <a:ext cx="1051120" cy="3977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E5019F-A4D9-4F2B-906A-AFD81B09B9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698" y="1879135"/>
            <a:ext cx="2295454" cy="4279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58C402-5080-413E-A8E5-847CA01AD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3607" y="3262752"/>
            <a:ext cx="2456528" cy="4370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28F85C-4564-4342-9E91-C1A02AC5D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259" y="4149017"/>
            <a:ext cx="748850" cy="39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2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Autofit/>
          </a:bodyPr>
          <a:lstStyle/>
          <a:p>
            <a:r>
              <a:rPr lang="en-US" sz="3600" dirty="0"/>
              <a:t>Asymptotic normality of the maximum likelihood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601731"/>
            <a:ext cx="12019673" cy="6122626"/>
          </a:xfrm>
        </p:spPr>
        <p:txBody>
          <a:bodyPr>
            <a:normAutofit/>
          </a:bodyPr>
          <a:lstStyle/>
          <a:p>
            <a:r>
              <a:rPr lang="en-US" sz="2600" b="1" dirty="0"/>
              <a:t>Fisher information </a:t>
            </a:r>
            <a:r>
              <a:rPr lang="en-US" sz="2600" dirty="0"/>
              <a:t>is controlling the </a:t>
            </a:r>
            <a:r>
              <a:rPr lang="en-US" sz="2600" b="1" dirty="0"/>
              <a:t>asymptotic covariance matrix </a:t>
            </a:r>
            <a:r>
              <a:rPr lang="en-US" sz="2600" dirty="0"/>
              <a:t>of MLE</a:t>
            </a:r>
          </a:p>
          <a:p>
            <a:r>
              <a:rPr lang="en-US" sz="2600" dirty="0"/>
              <a:t>We are trying to say that if </a:t>
            </a:r>
            <a:r>
              <a:rPr lang="en-US" sz="2600" b="1" dirty="0"/>
              <a:t>some conditions are satisfied</a:t>
            </a:r>
            <a:r>
              <a:rPr lang="en-US" sz="2600" dirty="0"/>
              <a:t>, </a:t>
            </a:r>
            <a:r>
              <a:rPr lang="en-US" sz="2600" b="1" dirty="0"/>
              <a:t>MLE</a:t>
            </a:r>
            <a:r>
              <a:rPr lang="en-US" sz="2600" dirty="0"/>
              <a:t> will have an </a:t>
            </a:r>
            <a:r>
              <a:rPr lang="en-US" sz="2600" b="1" dirty="0"/>
              <a:t>asymptotic</a:t>
            </a:r>
            <a:r>
              <a:rPr lang="en-US" sz="2600" dirty="0"/>
              <a:t> </a:t>
            </a:r>
            <a:r>
              <a:rPr lang="en-US" sz="2600" b="1" dirty="0"/>
              <a:t>normality</a:t>
            </a:r>
            <a:r>
              <a:rPr lang="en-US" sz="2600" dirty="0"/>
              <a:t> using CLT</a:t>
            </a:r>
          </a:p>
          <a:p>
            <a:r>
              <a:rPr lang="en-US" sz="2600" dirty="0"/>
              <a:t>Let                 we assume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 parameter theta is identifiable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For all           , the support of         does not depend on theta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Theta* is not the boundary of theta, because then we can’t differentiate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         is invertible in a neighborhood of theta*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/>
              <a:t>A few more technical conditions</a:t>
            </a:r>
          </a:p>
          <a:p>
            <a:r>
              <a:rPr lang="en-US" sz="2600" dirty="0"/>
              <a:t>Then                 satisfies  </a:t>
            </a:r>
          </a:p>
          <a:p>
            <a:r>
              <a:rPr lang="en-US" sz="2400" dirty="0">
                <a:hlinkClick r:id="rId2"/>
              </a:rPr>
              <a:t>https://rpsychologist.com/d3/likelihood/</a:t>
            </a:r>
            <a:endParaRPr lang="en-US" sz="2600" dirty="0"/>
          </a:p>
          <a:p>
            <a:pPr marL="514350" indent="-514350">
              <a:buFont typeface="+mj-lt"/>
              <a:buAutoNum type="arabicPeriod"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F803B-4759-4891-9DD0-DA98DCBAC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640" y="1950353"/>
            <a:ext cx="897499" cy="342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9462D8-0E7B-4CF0-AFE8-C1A5701F3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108" y="2972752"/>
            <a:ext cx="655780" cy="2768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A21F5B-1499-4E77-B333-3CAB5A082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320" y="2878602"/>
            <a:ext cx="381440" cy="4161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5F7312-D7F5-4B4B-B338-42347D08AA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4" y="3886934"/>
            <a:ext cx="536957" cy="3474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C26DE8-3A27-49A5-B103-C5067C015A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2501" y="4749383"/>
            <a:ext cx="903533" cy="4978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E9E1E0-DABB-4181-8718-9A12CAB83E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0306" y="4724912"/>
            <a:ext cx="5246091" cy="5645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73042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Moments: 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600" dirty="0"/>
              <a:t>Let X1,…,</a:t>
            </a:r>
            <a:r>
              <a:rPr lang="en-US" sz="2600" dirty="0" err="1"/>
              <a:t>Xn</a:t>
            </a:r>
            <a:r>
              <a:rPr lang="en-US" sz="2600" dirty="0"/>
              <a:t> be an </a:t>
            </a:r>
            <a:r>
              <a:rPr lang="en-US" sz="2600" dirty="0" err="1"/>
              <a:t>i.i.d</a:t>
            </a:r>
            <a:r>
              <a:rPr lang="en-US" sz="2600" dirty="0"/>
              <a:t> </a:t>
            </a:r>
            <a:r>
              <a:rPr lang="en-US" sz="2600" b="1" dirty="0"/>
              <a:t>sample</a:t>
            </a:r>
            <a:r>
              <a:rPr lang="en-US" sz="2600" dirty="0"/>
              <a:t> associated with a statistical model</a:t>
            </a:r>
          </a:p>
          <a:p>
            <a:r>
              <a:rPr lang="en-US" sz="2600" dirty="0"/>
              <a:t>We assume that</a:t>
            </a:r>
          </a:p>
          <a:p>
            <a:r>
              <a:rPr lang="en-US" sz="2600" dirty="0"/>
              <a:t>Then population moments are defined as: </a:t>
            </a:r>
          </a:p>
          <a:p>
            <a:r>
              <a:rPr lang="en-US" sz="2600" dirty="0"/>
              <a:t>Empirical moments:</a:t>
            </a:r>
          </a:p>
          <a:p>
            <a:r>
              <a:rPr lang="en-US" sz="2600" dirty="0"/>
              <a:t>From </a:t>
            </a:r>
            <a:r>
              <a:rPr lang="en-US" sz="2600" b="1" dirty="0"/>
              <a:t>Law of large numbers </a:t>
            </a:r>
          </a:p>
          <a:p>
            <a:r>
              <a:rPr lang="en-US" sz="2600" dirty="0"/>
              <a:t>More compactly we say that the </a:t>
            </a:r>
            <a:r>
              <a:rPr lang="en-US" sz="2600" b="1" dirty="0"/>
              <a:t>whole vector </a:t>
            </a:r>
            <a:r>
              <a:rPr lang="en-US" sz="2600" dirty="0"/>
              <a:t>converges</a:t>
            </a:r>
          </a:p>
          <a:p>
            <a:r>
              <a:rPr lang="en-US" sz="2600" b="1" dirty="0"/>
              <a:t>Function M </a:t>
            </a:r>
            <a:r>
              <a:rPr lang="en-US" sz="2600" dirty="0"/>
              <a:t>maps from inputs (mu and sigma) to moments and if we have this function we can also go back from moments to inputs by solving system of equations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2258E-5781-4EEB-AE0D-214BE0665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623" y="191451"/>
            <a:ext cx="1670155" cy="4697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7256AA-4D52-4030-9832-124F8FE80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28" y="1260597"/>
            <a:ext cx="3935517" cy="4134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769534-14AA-4C72-8EB7-02FDAF6552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5845" y="1602764"/>
            <a:ext cx="3251029" cy="4468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FE7127-1C06-4C3D-9B87-9E4F776BE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792" y="2159607"/>
            <a:ext cx="3293766" cy="5976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92E446-0AE9-4768-A470-71812BFAA1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510" y="2174114"/>
            <a:ext cx="1928594" cy="5151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17D7418-56E0-4A01-AC08-53588041D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2991" y="2731841"/>
            <a:ext cx="3827017" cy="5522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466F81A-6EB6-4205-B66E-36D9395B07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8101" y="5032424"/>
            <a:ext cx="3672834" cy="1504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955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Properties of Total Variation Distance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9" y="728343"/>
            <a:ext cx="12127525" cy="5981945"/>
          </a:xfrm>
        </p:spPr>
        <p:txBody>
          <a:bodyPr/>
          <a:lstStyle/>
          <a:p>
            <a:r>
              <a:rPr lang="en-US" dirty="0"/>
              <a:t>Triangle inequality: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600" dirty="0"/>
              <a:t>The last one is max of difference is less than difference of </a:t>
            </a:r>
            <a:r>
              <a:rPr lang="en-US" sz="2600" dirty="0" err="1"/>
              <a:t>max’es</a:t>
            </a:r>
            <a:endParaRPr lang="en-US" sz="2600" dirty="0"/>
          </a:p>
          <a:p>
            <a:r>
              <a:rPr lang="en-US" sz="2600" dirty="0"/>
              <a:t>These properties imply that the total variation is a distance between prob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AC88B7-EA10-4F06-80ED-7237C19C2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81" y="541605"/>
            <a:ext cx="2538784" cy="738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521312-FC40-4389-82CF-C96085779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046" y="616267"/>
            <a:ext cx="4046852" cy="8186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D9E3D3-24ED-4C6A-8F4B-ABB44E73E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75" y="1601586"/>
            <a:ext cx="7109315" cy="17068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6DD198-4C51-4D1D-AA98-DEC802DE6E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77" y="4218694"/>
            <a:ext cx="7330733" cy="2554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570469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Moments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672071"/>
            <a:ext cx="11977469" cy="5981945"/>
          </a:xfrm>
        </p:spPr>
        <p:txBody>
          <a:bodyPr/>
          <a:lstStyle/>
          <a:p>
            <a:r>
              <a:rPr lang="en-US" dirty="0"/>
              <a:t>Now we discuss the </a:t>
            </a:r>
            <a:r>
              <a:rPr lang="en-US" b="1" dirty="0"/>
              <a:t>moments estimator</a:t>
            </a:r>
          </a:p>
          <a:p>
            <a:r>
              <a:rPr lang="en-US" dirty="0"/>
              <a:t>                                                                   we have theta in Rd</a:t>
            </a:r>
          </a:p>
          <a:p>
            <a:r>
              <a:rPr lang="en-US" dirty="0"/>
              <a:t>                                                                     and our moment vector is as shown from the 1</a:t>
            </a:r>
            <a:r>
              <a:rPr lang="en-US" baseline="30000" dirty="0"/>
              <a:t>st</a:t>
            </a:r>
            <a:r>
              <a:rPr lang="en-US" dirty="0"/>
              <a:t> moment to d’s moment</a:t>
            </a:r>
          </a:p>
          <a:p>
            <a:r>
              <a:rPr lang="en-US" dirty="0"/>
              <a:t>We assume that M (function) is one to one</a:t>
            </a:r>
          </a:p>
          <a:p>
            <a:r>
              <a:rPr lang="en-US" dirty="0"/>
              <a:t>Then definition of moments estimator of theta is</a:t>
            </a:r>
          </a:p>
          <a:p>
            <a:pPr marL="0" indent="0">
              <a:buNone/>
            </a:pPr>
            <a:r>
              <a:rPr lang="en-US" dirty="0"/>
              <a:t>Provided it exists</a:t>
            </a:r>
          </a:p>
          <a:p>
            <a:r>
              <a:rPr lang="en-US" dirty="0"/>
              <a:t>That is just an </a:t>
            </a:r>
            <a:r>
              <a:rPr lang="en-US" b="1" dirty="0"/>
              <a:t>inverse map, from empirical moments</a:t>
            </a:r>
          </a:p>
          <a:p>
            <a:r>
              <a:rPr lang="en-US" dirty="0"/>
              <a:t>So, idea of moments estimator is to </a:t>
            </a:r>
            <a:r>
              <a:rPr lang="en-US" b="1" dirty="0"/>
              <a:t>compute moments </a:t>
            </a:r>
            <a:r>
              <a:rPr lang="en-US" dirty="0"/>
              <a:t>(sample moments), then </a:t>
            </a:r>
            <a:r>
              <a:rPr lang="en-US" b="1" dirty="0"/>
              <a:t>invert the function </a:t>
            </a:r>
            <a:r>
              <a:rPr lang="en-US" dirty="0"/>
              <a:t>that maps from parameters to moments, to find estimates for parameters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C9C886-5ED2-4B15-A96D-86FAA5AB3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81" y="1183518"/>
            <a:ext cx="5253846" cy="8703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BE6A4-CA1D-4060-8F9E-C75E1F6A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3263" y="2404623"/>
            <a:ext cx="3949972" cy="6621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228D51-8045-4E79-8789-E6B2283346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3168" y="3144788"/>
            <a:ext cx="3150152" cy="6534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042220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Autofit/>
          </a:bodyPr>
          <a:lstStyle/>
          <a:p>
            <a:r>
              <a:rPr lang="en-GB" sz="3600" b="1" dirty="0"/>
              <a:t>Generalized Method of Moments Estimator: Statistical Analysis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Function M</a:t>
            </a:r>
          </a:p>
          <a:p>
            <a:r>
              <a:rPr lang="en-US" dirty="0"/>
              <a:t>Estimate for M</a:t>
            </a:r>
          </a:p>
          <a:p>
            <a:r>
              <a:rPr lang="en-US" dirty="0"/>
              <a:t>To use CLT we need also covariance matrix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delta method we need also</a:t>
            </a:r>
          </a:p>
          <a:p>
            <a:r>
              <a:rPr lang="en-US" dirty="0"/>
              <a:t>We have CLT shown on the right, but in reality we need to apply M^-1 function to CLT so that we get theta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D549B1-72EA-431F-9C4D-5150D8B57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103" y="641692"/>
            <a:ext cx="5206897" cy="24672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99AE8A-26C0-45A5-A6D8-2A06AA3A3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247" y="570838"/>
            <a:ext cx="4704228" cy="5686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65720-FDE8-4250-8EAA-60E45D2CD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920" y="1217953"/>
            <a:ext cx="2823638" cy="5264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80C199-761E-458C-962B-711F3F970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82" y="2261088"/>
            <a:ext cx="6360002" cy="9463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F65A61-AD27-4ECD-90DF-E4748018D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6196" y="3257769"/>
            <a:ext cx="6604496" cy="554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936826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Generalization of the method of moments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555B67-F224-4742-BF89-4BC20FC3B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584" y="5208343"/>
            <a:ext cx="5160572" cy="15160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099255-7B62-4CFF-BCDD-52EEB76B1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05" y="664403"/>
            <a:ext cx="5989704" cy="4470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7B3EBEF-F640-4EBE-9885-9CD47E444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031" y="694300"/>
            <a:ext cx="6037153" cy="44122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59958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MLE versus Method of Moments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07" y="573597"/>
            <a:ext cx="11991538" cy="6150760"/>
          </a:xfrm>
        </p:spPr>
        <p:txBody>
          <a:bodyPr>
            <a:normAutofit/>
          </a:bodyPr>
          <a:lstStyle/>
          <a:p>
            <a:r>
              <a:rPr lang="en-US" sz="2400" dirty="0"/>
              <a:t>So, it is only (both are unbiased) a </a:t>
            </a:r>
            <a:r>
              <a:rPr lang="en-US" sz="2400" b="1" dirty="0"/>
              <a:t>matter of variance </a:t>
            </a:r>
            <a:r>
              <a:rPr lang="en-US" sz="2400" dirty="0"/>
              <a:t>and there is actually a </a:t>
            </a:r>
            <a:r>
              <a:rPr lang="en-US" sz="2400" b="1" dirty="0"/>
              <a:t>lower bound </a:t>
            </a:r>
            <a:r>
              <a:rPr lang="en-US" sz="2400" dirty="0"/>
              <a:t>called the </a:t>
            </a:r>
            <a:r>
              <a:rPr lang="en-US" sz="2400" b="1" dirty="0"/>
              <a:t>Cramer-Rao lower bound </a:t>
            </a:r>
            <a:r>
              <a:rPr lang="en-US" sz="2400" dirty="0"/>
              <a:t>that states that for </a:t>
            </a:r>
            <a:r>
              <a:rPr lang="en-US" sz="2400" b="1" dirty="0"/>
              <a:t>no unbiased estimator </a:t>
            </a:r>
            <a:r>
              <a:rPr lang="en-US" sz="2400" dirty="0"/>
              <a:t>may have an </a:t>
            </a:r>
            <a:r>
              <a:rPr lang="en-US" sz="2400" b="1" dirty="0"/>
              <a:t>asymptotic variance </a:t>
            </a:r>
            <a:r>
              <a:rPr lang="en-US" sz="2400" dirty="0"/>
              <a:t>or </a:t>
            </a:r>
            <a:r>
              <a:rPr lang="en-US" sz="2400" b="1" dirty="0"/>
              <a:t>even variance </a:t>
            </a:r>
            <a:r>
              <a:rPr lang="en-US" sz="2400" dirty="0"/>
              <a:t>which is </a:t>
            </a:r>
            <a:r>
              <a:rPr lang="en-US" sz="2400" b="1" dirty="0"/>
              <a:t>smaller</a:t>
            </a:r>
            <a:r>
              <a:rPr lang="en-US" sz="2400" dirty="0"/>
              <a:t> than the </a:t>
            </a:r>
            <a:r>
              <a:rPr lang="en-US" sz="2400" b="1" dirty="0"/>
              <a:t>inverse Fisher information </a:t>
            </a:r>
            <a:r>
              <a:rPr lang="en-US" sz="2400" dirty="0"/>
              <a:t>(which is asymptotic variance of the MLE), so </a:t>
            </a:r>
            <a:r>
              <a:rPr lang="en-US" sz="2400" b="1" dirty="0"/>
              <a:t>MLE is optimal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So, overall MLE vs Method of moments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To compare MLE vs Method of moments we can use </a:t>
            </a:r>
            <a:r>
              <a:rPr lang="en-US" sz="2400" b="1" dirty="0"/>
              <a:t>quadratic risks (</a:t>
            </a:r>
            <a:r>
              <a:rPr lang="en-US" sz="2400" dirty="0"/>
              <a:t>combination of bias and variance) , and in general, </a:t>
            </a:r>
            <a:r>
              <a:rPr lang="en-US" sz="2400" b="1" dirty="0"/>
              <a:t>MLE is more accurate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MLE still gives </a:t>
            </a:r>
            <a:r>
              <a:rPr lang="en-US" sz="2400" b="1" dirty="0"/>
              <a:t>good results </a:t>
            </a:r>
            <a:r>
              <a:rPr lang="en-US" sz="2400" dirty="0"/>
              <a:t>if model is </a:t>
            </a:r>
            <a:r>
              <a:rPr lang="en-US" sz="2400" b="1" dirty="0" err="1"/>
              <a:t>misspecified</a:t>
            </a:r>
            <a:endParaRPr lang="en-US" sz="2400" b="1" dirty="0"/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Computational issues</a:t>
            </a:r>
            <a:r>
              <a:rPr lang="en-US" sz="2400" dirty="0"/>
              <a:t>: sometimes, the </a:t>
            </a:r>
            <a:r>
              <a:rPr lang="en-US" sz="2400" b="1" dirty="0"/>
              <a:t>MLE is intractable </a:t>
            </a:r>
            <a:r>
              <a:rPr lang="en-US" sz="2400" dirty="0"/>
              <a:t>but </a:t>
            </a:r>
            <a:r>
              <a:rPr lang="en-US" sz="2400" b="1" dirty="0"/>
              <a:t>MM is easier </a:t>
            </a:r>
            <a:r>
              <a:rPr lang="en-US" sz="2400" dirty="0"/>
              <a:t>(polynomial equations). </a:t>
            </a:r>
            <a:r>
              <a:rPr lang="en-US" sz="2400" b="1" dirty="0"/>
              <a:t>Hard to find max </a:t>
            </a:r>
            <a:r>
              <a:rPr lang="en-US" sz="2400" dirty="0"/>
              <a:t>of likelihood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/>
              <a:t>MM</a:t>
            </a:r>
            <a:r>
              <a:rPr lang="en-US" sz="2400" dirty="0"/>
              <a:t> requires us </a:t>
            </a:r>
            <a:r>
              <a:rPr lang="en-US" sz="2400" b="1" dirty="0"/>
              <a:t>to find d</a:t>
            </a:r>
            <a:r>
              <a:rPr lang="en-US" sz="2400" dirty="0"/>
              <a:t>, so that </a:t>
            </a:r>
            <a:r>
              <a:rPr lang="en-US" sz="2400" b="1" dirty="0"/>
              <a:t>1</a:t>
            </a:r>
            <a:r>
              <a:rPr lang="en-US" sz="2400" b="1" baseline="30000" dirty="0"/>
              <a:t>st</a:t>
            </a:r>
            <a:r>
              <a:rPr lang="en-US" sz="2400" b="1" dirty="0"/>
              <a:t> d moments uniquely</a:t>
            </a:r>
            <a:r>
              <a:rPr lang="en-US" sz="2400" dirty="0"/>
              <a:t> determine the </a:t>
            </a:r>
            <a:r>
              <a:rPr lang="en-US" sz="2400" b="1" dirty="0"/>
              <a:t>distribution</a:t>
            </a:r>
            <a:r>
              <a:rPr lang="en-US" sz="2400" dirty="0"/>
              <a:t> of interest. For </a:t>
            </a:r>
            <a:r>
              <a:rPr lang="en-US" sz="2400" b="1" dirty="0"/>
              <a:t>MLE we don’t need </a:t>
            </a:r>
            <a:r>
              <a:rPr lang="en-US" sz="2400" dirty="0"/>
              <a:t>that. The </a:t>
            </a:r>
            <a:r>
              <a:rPr lang="en-US" sz="2400" b="1" dirty="0"/>
              <a:t>expression of moments map </a:t>
            </a:r>
            <a:r>
              <a:rPr lang="en-US" sz="2400" dirty="0"/>
              <a:t>in terms of the </a:t>
            </a:r>
            <a:r>
              <a:rPr lang="en-US" sz="2400" b="1" dirty="0"/>
              <a:t>parameter theta </a:t>
            </a:r>
            <a:r>
              <a:rPr lang="en-US" sz="2400" dirty="0"/>
              <a:t>can be quite </a:t>
            </a:r>
            <a:r>
              <a:rPr lang="en-US" sz="2400" b="1" dirty="0"/>
              <a:t>complicated</a:t>
            </a:r>
            <a:r>
              <a:rPr lang="en-US" sz="2400" dirty="0"/>
              <a:t>, so it may be </a:t>
            </a:r>
            <a:r>
              <a:rPr lang="en-US" sz="2400" b="1" dirty="0"/>
              <a:t>difficult to deduce </a:t>
            </a:r>
            <a:r>
              <a:rPr lang="en-US" sz="2400" dirty="0"/>
              <a:t>how many </a:t>
            </a:r>
            <a:r>
              <a:rPr lang="en-US" sz="2400" b="1" dirty="0"/>
              <a:t>moments</a:t>
            </a:r>
            <a:r>
              <a:rPr lang="en-US" sz="2400" dirty="0"/>
              <a:t> (degrees of freedom) are </a:t>
            </a:r>
            <a:r>
              <a:rPr lang="en-US" sz="2400" b="1" dirty="0"/>
              <a:t>needed to uniquely recover </a:t>
            </a:r>
            <a:r>
              <a:rPr lang="en-US" sz="2400" dirty="0"/>
              <a:t>the true distribution from moments</a:t>
            </a:r>
          </a:p>
        </p:txBody>
      </p:sp>
    </p:spTree>
    <p:extLst>
      <p:ext uri="{BB962C8B-B14F-4D97-AF65-F5344CB8AC3E}">
        <p14:creationId xmlns:p14="http://schemas.microsoft.com/office/powerpoint/2010/main" val="1736946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GB" dirty="0"/>
              <a:t>while doing a Maximum Likelihood Estimation, if I use an </a:t>
            </a:r>
            <a:r>
              <a:rPr lang="en-GB" b="1" dirty="0"/>
              <a:t>exponential model </a:t>
            </a:r>
            <a:r>
              <a:rPr lang="en-GB" dirty="0"/>
              <a:t>for a </a:t>
            </a:r>
            <a:r>
              <a:rPr lang="en-GB" b="1" dirty="0"/>
              <a:t>Gaussian model </a:t>
            </a:r>
            <a:r>
              <a:rPr lang="en-GB" dirty="0"/>
              <a:t>( true model), would MLE still give me a </a:t>
            </a:r>
            <a:r>
              <a:rPr lang="en-GB" b="1" dirty="0"/>
              <a:t>good result</a:t>
            </a:r>
            <a:r>
              <a:rPr lang="en-GB" dirty="0"/>
              <a:t>?</a:t>
            </a:r>
          </a:p>
          <a:p>
            <a:r>
              <a:rPr lang="en-GB" dirty="0"/>
              <a:t>In the case where the model is </a:t>
            </a:r>
            <a:r>
              <a:rPr lang="en-GB" b="1" dirty="0"/>
              <a:t>not well-specified </a:t>
            </a:r>
            <a:r>
              <a:rPr lang="en-GB" dirty="0"/>
              <a:t>(</a:t>
            </a:r>
            <a:r>
              <a:rPr lang="en-GB" dirty="0" err="1"/>
              <a:t>misspecified</a:t>
            </a:r>
            <a:r>
              <a:rPr lang="en-GB" dirty="0"/>
              <a:t>), then the MLE identifies that </a:t>
            </a:r>
            <a:r>
              <a:rPr lang="en-GB" b="1" dirty="0"/>
              <a:t>probability distribution </a:t>
            </a:r>
            <a:r>
              <a:rPr lang="en-GB" dirty="0"/>
              <a:t>in the model, that </a:t>
            </a:r>
            <a:r>
              <a:rPr lang="en-GB" b="1" i="1" dirty="0"/>
              <a:t>minimizes</a:t>
            </a:r>
            <a:r>
              <a:rPr lang="en-GB" dirty="0"/>
              <a:t> the KL divergence to the </a:t>
            </a:r>
            <a:r>
              <a:rPr lang="en-GB" i="1" dirty="0"/>
              <a:t>true</a:t>
            </a:r>
            <a:r>
              <a:rPr lang="en-GB" dirty="0"/>
              <a:t> probability distribution of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507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69" y="27499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Recitation: Maximum Likelihood Estimator for Multinomial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43" y="475119"/>
            <a:ext cx="11977469" cy="5981945"/>
          </a:xfrm>
        </p:spPr>
        <p:txBody>
          <a:bodyPr>
            <a:normAutofit/>
          </a:bodyPr>
          <a:lstStyle/>
          <a:p>
            <a:r>
              <a:rPr lang="en-US" sz="2400" dirty="0"/>
              <a:t>Overview of Estimation and hypothesis testing, or generally statistical inference: 1) Collect the data about the process you are interested in 2) Assume the model that generates the data 3) Apply MLE or M method to estimate the parameter of interest for the parameter 4) Find variance/covariance matrix depending whether it is single parameter or multiple parameters 5) Either construct a confidence interval for the estimate or for hypothesis testing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4B99CE-29D6-4C80-92FE-D154D30F2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25" y="2136673"/>
            <a:ext cx="8214067" cy="463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6596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Recitation: Maximum Likelihood Estimator for Multinomial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D97F6B-22AE-4168-901E-159CA80DA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3" y="573624"/>
            <a:ext cx="9729641" cy="61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77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Recitation: Maximum Likelihood Estimator for Multinomial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16861-9469-4706-AF95-01F803DE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6" y="646014"/>
            <a:ext cx="11832045" cy="57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031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Recitation: Maximum Likelihood Estimator for Multinomial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D7790-2232-4E45-8C31-716E8D6F0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38" y="621687"/>
            <a:ext cx="10399102" cy="595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403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Recitation: Maximum Likelihood Estimator for Multinomial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EA513-E852-4364-9A65-6FD76A734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" y="615020"/>
            <a:ext cx="11053544" cy="600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0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A</a:t>
            </a:r>
          </a:p>
          <a:p>
            <a:r>
              <a:rPr lang="en-US" dirty="0"/>
              <a:t>Total variation distance is nice, but it </a:t>
            </a:r>
            <a:r>
              <a:rPr lang="en-US" b="1" dirty="0"/>
              <a:t>does not capture the horizontal variations </a:t>
            </a:r>
            <a:r>
              <a:rPr lang="en-US" dirty="0"/>
              <a:t>in support (like for both PDF and PMF if we switch horizontally little bit but do not intersect the 2</a:t>
            </a:r>
            <a:r>
              <a:rPr lang="en-US" baseline="30000" dirty="0"/>
              <a:t>nd</a:t>
            </a:r>
            <a:r>
              <a:rPr lang="en-US" dirty="0"/>
              <a:t> distribution, then it again equals to 1)</a:t>
            </a:r>
          </a:p>
          <a:p>
            <a:r>
              <a:rPr lang="en-US" dirty="0"/>
              <a:t>Total variation distance between PDF and PMFs are also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EEE7CA-DC86-4C5F-AA1D-4D26044A5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816" y="693346"/>
            <a:ext cx="10990609" cy="5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5423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Recitation: Maximum Likelihood Estimator for Multinomial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F87264-67CB-44BE-939F-AB9CBEC0B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40" y="643156"/>
            <a:ext cx="10912866" cy="592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1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Objectives:</a:t>
            </a:r>
          </a:p>
          <a:p>
            <a:r>
              <a:rPr lang="en-US" dirty="0"/>
              <a:t>Understand the </a:t>
            </a:r>
            <a:r>
              <a:rPr lang="en-US" b="1" dirty="0"/>
              <a:t>formulation of M-estimation </a:t>
            </a:r>
            <a:r>
              <a:rPr lang="en-US" dirty="0"/>
              <a:t>as a </a:t>
            </a:r>
            <a:r>
              <a:rPr lang="en-US" b="1" dirty="0"/>
              <a:t>generalization</a:t>
            </a:r>
            <a:r>
              <a:rPr lang="en-US" dirty="0"/>
              <a:t> of the MLE</a:t>
            </a:r>
          </a:p>
          <a:p>
            <a:r>
              <a:rPr lang="en-US" dirty="0"/>
              <a:t>Define an </a:t>
            </a:r>
            <a:r>
              <a:rPr lang="en-US" b="1" dirty="0"/>
              <a:t>M-estimator</a:t>
            </a:r>
            <a:r>
              <a:rPr lang="en-US" dirty="0"/>
              <a:t> for the </a:t>
            </a:r>
            <a:r>
              <a:rPr lang="en-US" b="1" dirty="0"/>
              <a:t>mean</a:t>
            </a:r>
            <a:r>
              <a:rPr lang="en-US" dirty="0"/>
              <a:t>, </a:t>
            </a:r>
            <a:r>
              <a:rPr lang="en-US" b="1" dirty="0"/>
              <a:t>median</a:t>
            </a:r>
            <a:r>
              <a:rPr lang="en-US" dirty="0"/>
              <a:t>, and </a:t>
            </a:r>
            <a:r>
              <a:rPr lang="en-US" b="1" dirty="0"/>
              <a:t>alpha-quantile</a:t>
            </a:r>
            <a:r>
              <a:rPr lang="en-US" dirty="0"/>
              <a:t> of an unknown distribution</a:t>
            </a:r>
          </a:p>
          <a:p>
            <a:r>
              <a:rPr lang="en-US" dirty="0"/>
              <a:t>Find the </a:t>
            </a:r>
            <a:r>
              <a:rPr lang="en-US" b="1" dirty="0"/>
              <a:t>asymptotic variance </a:t>
            </a:r>
            <a:r>
              <a:rPr lang="en-US" dirty="0"/>
              <a:t>of an </a:t>
            </a:r>
            <a:r>
              <a:rPr lang="ru-RU" dirty="0"/>
              <a:t>Ь</a:t>
            </a:r>
            <a:r>
              <a:rPr lang="en-US" dirty="0"/>
              <a:t>-estimator</a:t>
            </a:r>
          </a:p>
          <a:p>
            <a:r>
              <a:rPr lang="en-US" dirty="0"/>
              <a:t>Define what the </a:t>
            </a:r>
            <a:r>
              <a:rPr lang="en-US" b="1" dirty="0"/>
              <a:t>Cauchy distribution </a:t>
            </a:r>
            <a:r>
              <a:rPr lang="en-US" dirty="0"/>
              <a:t>is</a:t>
            </a:r>
          </a:p>
          <a:p>
            <a:r>
              <a:rPr lang="en-US" dirty="0"/>
              <a:t>Apply </a:t>
            </a:r>
            <a:r>
              <a:rPr lang="en-US" b="1" dirty="0"/>
              <a:t>Huber’s loss </a:t>
            </a:r>
            <a:r>
              <a:rPr lang="en-US" dirty="0"/>
              <a:t>to the </a:t>
            </a:r>
            <a:r>
              <a:rPr lang="en-US" b="1" dirty="0"/>
              <a:t>Laplacian distribution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1514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M-estimators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17323"/>
            <a:ext cx="11977469" cy="59819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00" b="1" dirty="0"/>
              <a:t>Idea:</a:t>
            </a:r>
          </a:p>
          <a:p>
            <a:r>
              <a:rPr lang="en-US" sz="2500" dirty="0"/>
              <a:t>Let </a:t>
            </a:r>
            <a:r>
              <a:rPr lang="en-US" sz="2500" b="1" dirty="0"/>
              <a:t>X1,…,</a:t>
            </a:r>
            <a:r>
              <a:rPr lang="en-US" sz="2500" b="1" dirty="0" err="1"/>
              <a:t>Xn</a:t>
            </a:r>
            <a:r>
              <a:rPr lang="en-US" sz="2500" b="1" dirty="0"/>
              <a:t> be </a:t>
            </a:r>
            <a:r>
              <a:rPr lang="en-US" sz="2500" b="1" dirty="0" err="1"/>
              <a:t>i.i.d</a:t>
            </a:r>
            <a:r>
              <a:rPr lang="en-US" sz="2500" b="1" dirty="0"/>
              <a:t> </a:t>
            </a:r>
            <a:r>
              <a:rPr lang="en-US" sz="2500" dirty="0"/>
              <a:t>with some </a:t>
            </a:r>
            <a:r>
              <a:rPr lang="en-US" sz="2500" b="1" dirty="0"/>
              <a:t>unknown distribution P </a:t>
            </a:r>
            <a:r>
              <a:rPr lang="en-US" sz="2500" dirty="0"/>
              <a:t>in some </a:t>
            </a:r>
            <a:r>
              <a:rPr lang="en-US" sz="2500" b="1" dirty="0"/>
              <a:t>sample space E </a:t>
            </a:r>
            <a:r>
              <a:rPr lang="en-US" sz="2500" dirty="0"/>
              <a:t>(where E is the set of values that X1,…,</a:t>
            </a:r>
            <a:r>
              <a:rPr lang="en-US" sz="2500" dirty="0" err="1"/>
              <a:t>Xd</a:t>
            </a:r>
            <a:r>
              <a:rPr lang="en-US" sz="2500" dirty="0"/>
              <a:t> takes)</a:t>
            </a:r>
          </a:p>
          <a:p>
            <a:r>
              <a:rPr lang="en-US" sz="2500" dirty="0"/>
              <a:t>No </a:t>
            </a:r>
            <a:r>
              <a:rPr lang="en-US" sz="2500" b="1" dirty="0"/>
              <a:t>statistical model needs to be assumed </a:t>
            </a:r>
            <a:r>
              <a:rPr lang="en-US" sz="2500" dirty="0"/>
              <a:t>(similar to machine learning)</a:t>
            </a:r>
          </a:p>
          <a:p>
            <a:r>
              <a:rPr lang="en-US" sz="2500" b="1" dirty="0"/>
              <a:t>Goal</a:t>
            </a:r>
            <a:r>
              <a:rPr lang="en-US" sz="2500" dirty="0"/>
              <a:t> is to estimate some </a:t>
            </a:r>
            <a:r>
              <a:rPr lang="en-US" sz="2500" b="1" dirty="0"/>
              <a:t>parameter </a:t>
            </a:r>
            <a:r>
              <a:rPr lang="en-US" sz="2500" b="1" dirty="0" err="1"/>
              <a:t>myu</a:t>
            </a:r>
            <a:r>
              <a:rPr lang="en-US" sz="2500" b="1" dirty="0"/>
              <a:t>* </a:t>
            </a:r>
            <a:r>
              <a:rPr lang="en-US" sz="2500" dirty="0"/>
              <a:t>associated with </a:t>
            </a:r>
            <a:r>
              <a:rPr lang="en-US" sz="2500" b="1" dirty="0"/>
              <a:t>distribution P</a:t>
            </a:r>
            <a:r>
              <a:rPr lang="en-US" sz="2500" dirty="0"/>
              <a:t>, its mean, variance, median, other quantiles, the true parameter in some statistical model</a:t>
            </a:r>
          </a:p>
          <a:p>
            <a:r>
              <a:rPr lang="en-US" sz="2500" dirty="0"/>
              <a:t>The </a:t>
            </a:r>
            <a:r>
              <a:rPr lang="en-US" sz="2500" b="1" dirty="0"/>
              <a:t>goal</a:t>
            </a:r>
            <a:r>
              <a:rPr lang="en-US" sz="2500" dirty="0"/>
              <a:t> is to find a </a:t>
            </a:r>
            <a:r>
              <a:rPr lang="en-US" sz="2500" b="1" dirty="0"/>
              <a:t>function</a:t>
            </a:r>
            <a:r>
              <a:rPr lang="en-US" sz="2500" dirty="0"/>
              <a:t>                              (where </a:t>
            </a:r>
            <a:r>
              <a:rPr lang="en-US" sz="2500" b="1" dirty="0"/>
              <a:t>M</a:t>
            </a:r>
            <a:r>
              <a:rPr lang="en-US" sz="2500" dirty="0"/>
              <a:t> is the set of all possible values for the unknown mu*, (2 inputs to function rho: 1) values that </a:t>
            </a:r>
            <a:r>
              <a:rPr lang="en-US" sz="2500" dirty="0" err="1"/>
              <a:t>r.v.</a:t>
            </a:r>
            <a:r>
              <a:rPr lang="en-US" sz="2500" dirty="0"/>
              <a:t> X takes and 2) values that parameter takes) such that                                     achieves </a:t>
            </a:r>
            <a:r>
              <a:rPr lang="en-US" sz="2500" b="1" dirty="0"/>
              <a:t>its minimum  </a:t>
            </a:r>
            <a:r>
              <a:rPr lang="en-US" sz="2500" dirty="0"/>
              <a:t>at</a:t>
            </a:r>
          </a:p>
          <a:p>
            <a:r>
              <a:rPr lang="en-US" sz="2500" dirty="0"/>
              <a:t>So, function rho is similar to log-likelihood that 2 parameters x and theta</a:t>
            </a:r>
          </a:p>
          <a:p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55DFE1-D069-41FA-9F43-41C397291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934" y="616121"/>
            <a:ext cx="3360981" cy="3826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9A4F13-E7F0-4B21-9753-B3688B8C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373" y="3000449"/>
            <a:ext cx="1955041" cy="4039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19802-BC24-4F86-A531-7BC2F71B37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0785" y="3788019"/>
            <a:ext cx="2466557" cy="460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1494A-CDA8-4067-BC19-1403023A1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150" y="3858796"/>
            <a:ext cx="979244" cy="4064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2AE7B-985B-4915-A149-4A8E4AFAF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187" y="4657942"/>
            <a:ext cx="5503835" cy="1967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F2E74E2-9177-4D26-9A3E-424FB75AA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6197" y="4626069"/>
            <a:ext cx="5627446" cy="21615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7506675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MLE</a:t>
            </a:r>
            <a:r>
              <a:rPr lang="en-US" dirty="0"/>
              <a:t> </a:t>
            </a:r>
            <a:r>
              <a:rPr lang="en-US" b="1" dirty="0"/>
              <a:t>is</a:t>
            </a:r>
            <a:r>
              <a:rPr lang="en-US" dirty="0"/>
              <a:t> also </a:t>
            </a:r>
            <a:r>
              <a:rPr lang="en-US" b="1" dirty="0"/>
              <a:t>M-estimator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We assume that                       is a statistical </a:t>
            </a:r>
            <a:r>
              <a:rPr lang="en-US" b="1" dirty="0"/>
              <a:t>model</a:t>
            </a:r>
            <a:r>
              <a:rPr lang="en-US" dirty="0"/>
              <a:t> associated with the data</a:t>
            </a:r>
          </a:p>
          <a:p>
            <a:pPr marL="0" indent="0">
              <a:buNone/>
            </a:pPr>
            <a:r>
              <a:rPr lang="en-US" b="1" dirty="0"/>
              <a:t>Theorem</a:t>
            </a:r>
          </a:p>
          <a:p>
            <a:r>
              <a:rPr lang="en-US" dirty="0"/>
              <a:t>Let                                                , provided the likelihood is positive everywhere, then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2595BD-65EA-4D55-8B5D-800032125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566" y="726025"/>
            <a:ext cx="1586467" cy="4415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6CA181-31E5-4132-A395-3F391AFE9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31" y="1799932"/>
            <a:ext cx="3552163" cy="3664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CC7B4-E813-4758-A947-F6AE51400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063" y="2217199"/>
            <a:ext cx="783763" cy="371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7DAE9-2855-4510-B20C-4D7B87E77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7845" y="2231267"/>
            <a:ext cx="5596340" cy="3712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08B07B-0146-4919-947B-CFA21CD65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051" y="2988433"/>
            <a:ext cx="5311505" cy="374999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348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Statements about 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"M-estimation involves </a:t>
            </a:r>
            <a:r>
              <a:rPr lang="en-GB" b="1" dirty="0"/>
              <a:t>estimating</a:t>
            </a:r>
            <a:r>
              <a:rPr lang="en-GB" dirty="0"/>
              <a:t> some </a:t>
            </a:r>
            <a:r>
              <a:rPr lang="en-GB" b="1" dirty="0"/>
              <a:t>parameter of interest </a:t>
            </a:r>
            <a:r>
              <a:rPr lang="en-GB" dirty="0"/>
              <a:t>related to the </a:t>
            </a:r>
            <a:r>
              <a:rPr lang="en-GB" b="1" dirty="0"/>
              <a:t>underlying</a:t>
            </a:r>
            <a:r>
              <a:rPr lang="en-GB" dirty="0"/>
              <a:t>, </a:t>
            </a:r>
            <a:r>
              <a:rPr lang="en-GB" b="1" dirty="0"/>
              <a:t>unknown distribution </a:t>
            </a:r>
            <a:r>
              <a:rPr lang="en-GB" dirty="0"/>
              <a:t>(e.g. its </a:t>
            </a:r>
            <a:r>
              <a:rPr lang="en-GB" b="1" dirty="0"/>
              <a:t>mean, variance, or quantiles</a:t>
            </a:r>
            <a:r>
              <a:rPr lang="en-GB" dirty="0"/>
              <a:t>)" is correct. This is precisely the goal of M-estimation, It is a </a:t>
            </a:r>
            <a:r>
              <a:rPr lang="en-GB" b="1" dirty="0"/>
              <a:t>flexible</a:t>
            </a:r>
            <a:r>
              <a:rPr lang="en-GB" dirty="0"/>
              <a:t> approach that applies even </a:t>
            </a:r>
            <a:r>
              <a:rPr lang="en-GB" b="1" dirty="0"/>
              <a:t>outside of parametric statistical models</a:t>
            </a:r>
            <a:r>
              <a:rPr lang="en-GB" dirty="0"/>
              <a:t>.</a:t>
            </a:r>
          </a:p>
          <a:p>
            <a:r>
              <a:rPr lang="en-GB" dirty="0"/>
              <a:t>"Maximum likelihood estimation is a </a:t>
            </a:r>
            <a:r>
              <a:rPr lang="en-GB" b="1" dirty="0"/>
              <a:t>special case of M-estimation</a:t>
            </a:r>
            <a:r>
              <a:rPr lang="en-GB" dirty="0"/>
              <a:t>." is correct. If we set the </a:t>
            </a:r>
            <a:r>
              <a:rPr lang="en-GB" b="1" dirty="0"/>
              <a:t>loss function </a:t>
            </a:r>
            <a:r>
              <a:rPr lang="en-GB" dirty="0"/>
              <a:t>to be the </a:t>
            </a:r>
            <a:r>
              <a:rPr lang="en-GB" b="1" dirty="0"/>
              <a:t>negative log-likelihood</a:t>
            </a:r>
            <a:r>
              <a:rPr lang="en-GB" dirty="0"/>
              <a:t>, then the </a:t>
            </a:r>
            <a:r>
              <a:rPr lang="en-GB" b="1" dirty="0"/>
              <a:t>same</a:t>
            </a:r>
            <a:r>
              <a:rPr lang="en-GB" dirty="0"/>
              <a:t> </a:t>
            </a:r>
            <a:r>
              <a:rPr lang="en-GB" b="1" dirty="0"/>
              <a:t>optimization problem </a:t>
            </a:r>
            <a:r>
              <a:rPr lang="en-GB" dirty="0"/>
              <a:t>defining the MLE is the one considered for the M-estimator associated to this loss function.</a:t>
            </a:r>
          </a:p>
          <a:p>
            <a:r>
              <a:rPr lang="en-GB" dirty="0"/>
              <a:t>"</a:t>
            </a:r>
            <a:r>
              <a:rPr lang="en-GB" b="1" dirty="0"/>
              <a:t>Unlike maximum likelihood estimation </a:t>
            </a:r>
            <a:r>
              <a:rPr lang="en-GB" dirty="0"/>
              <a:t>and the method of moments, </a:t>
            </a:r>
            <a:r>
              <a:rPr lang="en-GB" b="1" dirty="0"/>
              <a:t>no statistical model needs to be assumed </a:t>
            </a:r>
            <a:r>
              <a:rPr lang="en-GB" dirty="0"/>
              <a:t>to perform M-estimation." is correct. As stated above, M-estimation is a </a:t>
            </a:r>
            <a:r>
              <a:rPr lang="en-GB" b="1" dirty="0"/>
              <a:t>flexible</a:t>
            </a:r>
            <a:r>
              <a:rPr lang="en-GB" dirty="0"/>
              <a:t> approach that can used to approximate relevant quantities of interest to a distribution, such as its moments.</a:t>
            </a:r>
          </a:p>
          <a:p>
            <a:r>
              <a:rPr lang="en-GB" dirty="0"/>
              <a:t>"M-estimation cannot be used for parametric statistical models." is incorrect. M-estimation can be used in </a:t>
            </a:r>
            <a:r>
              <a:rPr lang="en-GB" b="1" dirty="0"/>
              <a:t>both a parametric and non-parametric context</a:t>
            </a:r>
            <a:r>
              <a:rPr lang="en-GB" dirty="0"/>
              <a:t>, though in this lecture, we will only see it applied in parametric examples.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86956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71" y="601731"/>
            <a:ext cx="11977469" cy="6136694"/>
          </a:xfrm>
        </p:spPr>
        <p:txBody>
          <a:bodyPr>
            <a:noAutofit/>
          </a:bodyPr>
          <a:lstStyle/>
          <a:p>
            <a:r>
              <a:rPr lang="en-US" sz="2500" dirty="0"/>
              <a:t>Let </a:t>
            </a:r>
            <a:r>
              <a:rPr lang="en-US" sz="2500" b="1" dirty="0"/>
              <a:t>X1,…,</a:t>
            </a:r>
            <a:r>
              <a:rPr lang="en-US" sz="2500" b="1" dirty="0" err="1"/>
              <a:t>Xn</a:t>
            </a:r>
            <a:r>
              <a:rPr lang="en-US" sz="2500" b="1" dirty="0"/>
              <a:t> </a:t>
            </a:r>
            <a:r>
              <a:rPr lang="en-US" sz="2500" dirty="0"/>
              <a:t>be </a:t>
            </a:r>
            <a:r>
              <a:rPr lang="en-US" sz="2500" dirty="0" err="1"/>
              <a:t>i.i.d</a:t>
            </a:r>
            <a:r>
              <a:rPr lang="en-US" sz="2500" dirty="0"/>
              <a:t> with some </a:t>
            </a:r>
            <a:r>
              <a:rPr lang="en-US" sz="2500" b="1" dirty="0"/>
              <a:t>unknown distribution P </a:t>
            </a:r>
            <a:r>
              <a:rPr lang="en-US" sz="2500" dirty="0"/>
              <a:t>and an associated </a:t>
            </a:r>
            <a:r>
              <a:rPr lang="en-US" sz="2500" b="1" dirty="0"/>
              <a:t>parameter mu* </a:t>
            </a:r>
            <a:r>
              <a:rPr lang="en-US" sz="2500" dirty="0"/>
              <a:t>on a sample space </a:t>
            </a:r>
            <a:r>
              <a:rPr lang="en-US" sz="2500" b="1" dirty="0"/>
              <a:t>E. </a:t>
            </a:r>
            <a:r>
              <a:rPr lang="en-US" sz="2500" dirty="0"/>
              <a:t>We make </a:t>
            </a:r>
            <a:r>
              <a:rPr lang="en-US" sz="2500" b="1" dirty="0"/>
              <a:t>no modeling assumption </a:t>
            </a:r>
            <a:r>
              <a:rPr lang="en-US" sz="2500" dirty="0"/>
              <a:t>that P is from </a:t>
            </a:r>
            <a:r>
              <a:rPr lang="en-US" sz="2500" b="1" dirty="0"/>
              <a:t>any particular family </a:t>
            </a:r>
            <a:r>
              <a:rPr lang="en-US" sz="2500" dirty="0"/>
              <a:t>of distributions</a:t>
            </a:r>
          </a:p>
          <a:p>
            <a:r>
              <a:rPr lang="en-US" sz="2500" dirty="0"/>
              <a:t>An M estimator                                        is the </a:t>
            </a:r>
            <a:r>
              <a:rPr lang="en-US" sz="2500" b="1" dirty="0" err="1"/>
              <a:t>argmin</a:t>
            </a:r>
            <a:r>
              <a:rPr lang="en-US" sz="2500" b="1" dirty="0"/>
              <a:t> of an estimator of a function</a:t>
            </a:r>
          </a:p>
          <a:p>
            <a:pPr marL="0" indent="0">
              <a:buNone/>
            </a:pPr>
            <a:r>
              <a:rPr lang="en-US" sz="2500" dirty="0"/>
              <a:t>              Of the parameter which satisfies the following: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500" dirty="0"/>
              <a:t>                          for some function                          where M is the set of all possible</a:t>
            </a:r>
          </a:p>
          <a:p>
            <a:pPr marL="0" indent="0">
              <a:buNone/>
            </a:pPr>
            <a:r>
              <a:rPr lang="en-US" sz="2500" dirty="0"/>
              <a:t>Values of the unknown parameter</a:t>
            </a:r>
          </a:p>
          <a:p>
            <a:pPr marL="0" indent="0">
              <a:buNone/>
            </a:pPr>
            <a:r>
              <a:rPr lang="en-US" sz="2500" dirty="0"/>
              <a:t>2.           Attains a unique minimum at               in M. That is,</a:t>
            </a:r>
          </a:p>
          <a:p>
            <a:r>
              <a:rPr lang="en-US" sz="2500" dirty="0"/>
              <a:t>In general, the </a:t>
            </a:r>
            <a:r>
              <a:rPr lang="en-US" sz="2500" b="1" dirty="0"/>
              <a:t>goal</a:t>
            </a:r>
            <a:r>
              <a:rPr lang="en-US" sz="2500" dirty="0"/>
              <a:t> is to find the </a:t>
            </a:r>
            <a:r>
              <a:rPr lang="en-US" sz="2500" b="1" dirty="0"/>
              <a:t>loss function rho</a:t>
            </a:r>
            <a:r>
              <a:rPr lang="en-US" sz="2500" dirty="0"/>
              <a:t>, such that                                 has properties stated above </a:t>
            </a:r>
          </a:p>
          <a:p>
            <a:r>
              <a:rPr lang="en-US" sz="2500" dirty="0"/>
              <a:t>Note that the function               is in particular a function of </a:t>
            </a:r>
            <a:r>
              <a:rPr lang="en-US" sz="2500" dirty="0" err="1"/>
              <a:t>r.v.</a:t>
            </a:r>
            <a:r>
              <a:rPr lang="en-US" sz="2500" dirty="0"/>
              <a:t> X, and the expectation in</a:t>
            </a:r>
          </a:p>
          <a:p>
            <a:pPr marL="0" indent="0">
              <a:buNone/>
            </a:pPr>
            <a:r>
              <a:rPr lang="en-US" sz="2500" dirty="0"/>
              <a:t>                   is to be taken against the true distribution P of X, with </a:t>
            </a:r>
            <a:r>
              <a:rPr lang="en-US" sz="2500" dirty="0" err="1"/>
              <a:t>assoc</a:t>
            </a:r>
            <a:r>
              <a:rPr lang="en-US" sz="2500" dirty="0"/>
              <a:t> parameter</a:t>
            </a:r>
          </a:p>
          <a:p>
            <a:pPr marL="0" indent="0">
              <a:buNone/>
            </a:pPr>
            <a:r>
              <a:rPr lang="en-US" sz="2500" dirty="0"/>
              <a:t> Because              is an expectation, we can construct a consistent estimator of          by replacing the expectation in its definition by the sample mean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DB115-6A87-481C-BD3A-2405D254F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561" y="1757727"/>
            <a:ext cx="2732210" cy="4178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33BABB-4865-40D7-9EF2-B1DDEE120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942" y="2156165"/>
            <a:ext cx="779729" cy="5198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1966A5-87DA-4343-8A03-7E9B599E98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270" y="2756755"/>
            <a:ext cx="2113236" cy="352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F0406A-474E-4136-9C69-68D3C65FF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8384" y="2742468"/>
            <a:ext cx="1564639" cy="3664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97CB66-0ABB-43B6-9617-8FDB5C2C9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9912" y="3150429"/>
            <a:ext cx="346845" cy="4508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E2575A-7C41-4C60-B1FF-2113003A9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13" y="3616861"/>
            <a:ext cx="669531" cy="446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CC5A97-F6C6-4EEA-A8BE-28A095CA8E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8914" y="3704051"/>
            <a:ext cx="711184" cy="3193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36F77F0-850E-4A4B-936A-5B1185288F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35252" y="3633493"/>
            <a:ext cx="2591613" cy="4180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A0D7EE-0F95-4B37-AA84-E4A9878F4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835" y="4161178"/>
            <a:ext cx="2113236" cy="3522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3F23EF-EE6D-4225-9F68-2E36AB53C2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4692" y="4965603"/>
            <a:ext cx="955358" cy="323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BB4F325-491B-4317-BBF2-847A5D63F2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2109" y="5415326"/>
            <a:ext cx="1206524" cy="3779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DC4006-E581-49B6-B4E2-D8FC38A9F7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675327" y="5387413"/>
            <a:ext cx="480150" cy="3944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6E85EDB-F348-417E-9858-63A265191CF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6117" y="5823070"/>
            <a:ext cx="636240" cy="4100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78AA0E0-A039-4AA2-BC5D-628B363F8F0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0997" y="5876997"/>
            <a:ext cx="636240" cy="41002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94098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Ideas for 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59531"/>
            <a:ext cx="11977469" cy="598194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MLE strategy:                                                                       M-estimation strategy</a:t>
            </a:r>
          </a:p>
          <a:p>
            <a:pPr marL="0" indent="0">
              <a:buNone/>
            </a:pPr>
            <a:r>
              <a:rPr lang="en-US" sz="2500" dirty="0"/>
              <a:t>                              is minimized at some theta=theta*</a:t>
            </a:r>
          </a:p>
          <a:p>
            <a:r>
              <a:rPr lang="en-US" sz="2500" dirty="0"/>
              <a:t>KL divergence= -E[</a:t>
            </a:r>
            <a:r>
              <a:rPr lang="en-US" sz="2500" dirty="0" err="1"/>
              <a:t>loglikel</a:t>
            </a:r>
            <a:r>
              <a:rPr lang="en-US" sz="2500" dirty="0"/>
              <a:t>]+ const; or -                       + const </a:t>
            </a:r>
          </a:p>
          <a:p>
            <a:r>
              <a:rPr lang="en-US" sz="2500" dirty="0"/>
              <a:t>To minimize KL div we need to maximize loglikelihood</a:t>
            </a:r>
          </a:p>
          <a:p>
            <a:r>
              <a:rPr lang="en-US" sz="2500" dirty="0"/>
              <a:t>Now, we want to talk about asymptotic normality of M</a:t>
            </a:r>
          </a:p>
          <a:p>
            <a:r>
              <a:rPr lang="en-US" sz="2500" dirty="0"/>
              <a:t>So, we need to talk about asymptotic variance and delta method</a:t>
            </a:r>
          </a:p>
          <a:p>
            <a:r>
              <a:rPr lang="en-US" sz="2500" dirty="0"/>
              <a:t>So we have 2 new quantities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F5CC43-72D3-421D-8204-2B64205D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3" y="1063428"/>
            <a:ext cx="2145809" cy="484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2BE30A-F416-4D44-A262-999830144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083" y="1460988"/>
            <a:ext cx="1591421" cy="522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6F76AE-BF6D-4468-8A8C-EAD21E052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938652"/>
            <a:ext cx="4328160" cy="20632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FDFD95-9FBC-43CC-8E72-518DAFE43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935" y="3837447"/>
            <a:ext cx="3066904" cy="29361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555CB4-53A5-4569-8EB1-CA5EE943EC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480" y="3307080"/>
            <a:ext cx="5921546" cy="34848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442173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J and K matrices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D7DBFB-3513-45E1-8EF5-1B30145FED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202" y="646818"/>
            <a:ext cx="11886457" cy="8865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FB3205-3431-4C00-B7C2-B843917A7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5" y="1595507"/>
            <a:ext cx="6499275" cy="14368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F97C9A-021B-42C2-8EFC-6EF8D91C4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38" y="3134969"/>
            <a:ext cx="5705183" cy="12691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000FEC-1BA1-4737-ADB1-6773B49AC3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040" y="4555953"/>
            <a:ext cx="6849940" cy="20842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18AD9C-7618-4414-B580-2669BEDF57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6824" y="2230387"/>
            <a:ext cx="4719531" cy="906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FD7D3-7389-4B9B-905E-2BB218B700D5}"/>
              </a:ext>
            </a:extLst>
          </p:cNvPr>
          <p:cNvSpPr txBox="1"/>
          <p:nvPr/>
        </p:nvSpPr>
        <p:spPr>
          <a:xfrm>
            <a:off x="7793503" y="1716259"/>
            <a:ext cx="34887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Asymptotic variance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1D845FB-A7B0-41D7-8D42-64787CD5C9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5504" y="3672619"/>
            <a:ext cx="5206951" cy="7360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18019F-5511-40F3-A587-691EF12396F3}"/>
              </a:ext>
            </a:extLst>
          </p:cNvPr>
          <p:cNvSpPr txBox="1"/>
          <p:nvPr/>
        </p:nvSpPr>
        <p:spPr>
          <a:xfrm>
            <a:off x="7200314" y="3247294"/>
            <a:ext cx="4278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When rho is loglikelihood</a:t>
            </a:r>
          </a:p>
        </p:txBody>
      </p:sp>
    </p:spTree>
    <p:extLst>
      <p:ext uri="{BB962C8B-B14F-4D97-AF65-F5344CB8AC3E}">
        <p14:creationId xmlns:p14="http://schemas.microsoft.com/office/powerpoint/2010/main" val="18726751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Asymptotic normality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C1672C-FC01-44B6-B6CE-2A728DAD5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9" y="763466"/>
            <a:ext cx="7340186" cy="398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8558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 statistics, Cauchy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500" b="1" dirty="0"/>
              <a:t>Robust statistics </a:t>
            </a:r>
            <a:r>
              <a:rPr lang="en-US" sz="2500" dirty="0"/>
              <a:t>is statistics that is </a:t>
            </a:r>
            <a:r>
              <a:rPr lang="en-US" sz="2500" b="1" dirty="0"/>
              <a:t>not affected </a:t>
            </a:r>
            <a:r>
              <a:rPr lang="en-US" sz="2500" dirty="0"/>
              <a:t>by outliers (median vs avg)</a:t>
            </a:r>
          </a:p>
          <a:p>
            <a:r>
              <a:rPr lang="en-US" sz="2500" dirty="0"/>
              <a:t>In </a:t>
            </a:r>
            <a:r>
              <a:rPr lang="en-US" sz="2500" b="1" dirty="0"/>
              <a:t>Cauchy distribution</a:t>
            </a:r>
            <a:r>
              <a:rPr lang="en-US" sz="2500" dirty="0"/>
              <a:t> the tails are heavy, so with every realization there is a lot variation in x’s, and we do not have E[X] and var(X)</a:t>
            </a:r>
          </a:p>
          <a:p>
            <a:r>
              <a:rPr lang="en-US" sz="2500" dirty="0"/>
              <a:t>In cases when we can’t use mean, we can use </a:t>
            </a:r>
            <a:r>
              <a:rPr lang="en-US" sz="2500" b="1" i="1" dirty="0"/>
              <a:t>median</a:t>
            </a:r>
            <a:r>
              <a:rPr lang="en-US" sz="2500" dirty="0"/>
              <a:t> as</a:t>
            </a:r>
          </a:p>
          <a:p>
            <a:pPr marL="0" indent="0">
              <a:buNone/>
            </a:pPr>
            <a:r>
              <a:rPr lang="en-US" sz="2500" dirty="0"/>
              <a:t>As an estimator for example for 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5154ED-7B3A-440E-9C49-0DC6A633D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7550" y="1654637"/>
            <a:ext cx="2713381" cy="14289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9C3239-4866-46F1-B543-1578DDD05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90" y="2876914"/>
            <a:ext cx="5027956" cy="39854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9F5138-02AF-4540-B7D1-5F79F9EE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017" y="3177832"/>
            <a:ext cx="2060152" cy="12956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2C9DE4-DD0E-4F43-A1D5-3A23D20088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3718" y="57880"/>
            <a:ext cx="2679678" cy="68770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22323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44" y="242597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sz="3600" b="1" dirty="0"/>
              <a:t>An Estimation Strategy and Definition of </a:t>
            </a:r>
            <a:r>
              <a:rPr lang="en-GB" sz="3600" b="1" dirty="0" err="1"/>
              <a:t>Kullback-Leibler</a:t>
            </a:r>
            <a:r>
              <a:rPr lang="en-GB" sz="3600" b="1" dirty="0"/>
              <a:t> (KL) Divergence</a:t>
            </a:r>
            <a:br>
              <a:rPr lang="en-GB" b="1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26" y="611036"/>
            <a:ext cx="11999706" cy="5663153"/>
          </a:xfrm>
        </p:spPr>
        <p:txBody>
          <a:bodyPr>
            <a:normAutofit/>
          </a:bodyPr>
          <a:lstStyle/>
          <a:p>
            <a:r>
              <a:rPr lang="en-US" sz="2600" dirty="0"/>
              <a:t>Our </a:t>
            </a:r>
            <a:r>
              <a:rPr lang="en-US" sz="2600" b="1" dirty="0"/>
              <a:t>estimation strategy </a:t>
            </a:r>
            <a:r>
              <a:rPr lang="en-US" sz="2600" dirty="0"/>
              <a:t>is to build an estimator                              and then find</a:t>
            </a:r>
          </a:p>
          <a:p>
            <a:pPr marL="0" indent="0">
              <a:buNone/>
            </a:pPr>
            <a:r>
              <a:rPr lang="en-US" sz="2600" b="1" dirty="0" err="1"/>
              <a:t>Theta_hat</a:t>
            </a:r>
            <a:r>
              <a:rPr lang="en-US" sz="2600" b="1" dirty="0"/>
              <a:t> </a:t>
            </a:r>
            <a:r>
              <a:rPr lang="en-US" sz="2600" dirty="0"/>
              <a:t>that </a:t>
            </a:r>
            <a:r>
              <a:rPr lang="en-US" sz="2600" b="1" dirty="0"/>
              <a:t>minimizes the function</a:t>
            </a:r>
          </a:p>
          <a:p>
            <a:r>
              <a:rPr lang="en-US" sz="2600" dirty="0"/>
              <a:t>We aim to </a:t>
            </a:r>
            <a:r>
              <a:rPr lang="en-US" sz="2600" b="1" dirty="0"/>
              <a:t>estimate</a:t>
            </a:r>
            <a:r>
              <a:rPr lang="en-US" sz="2600" dirty="0"/>
              <a:t> this function and </a:t>
            </a:r>
            <a:r>
              <a:rPr lang="en-US" sz="2600" b="1" dirty="0"/>
              <a:t>minimize</a:t>
            </a:r>
            <a:r>
              <a:rPr lang="en-US" sz="2600" dirty="0"/>
              <a:t> it</a:t>
            </a:r>
          </a:p>
          <a:p>
            <a:r>
              <a:rPr lang="en-US" sz="2600" dirty="0"/>
              <a:t>The problem is that it is </a:t>
            </a:r>
            <a:r>
              <a:rPr lang="en-US" sz="2600" b="1" dirty="0"/>
              <a:t>unclear</a:t>
            </a:r>
            <a:r>
              <a:rPr lang="en-US" sz="2600" dirty="0"/>
              <a:t> </a:t>
            </a:r>
            <a:r>
              <a:rPr lang="en-US" sz="2600" b="1" dirty="0"/>
              <a:t>how to build this estimator</a:t>
            </a:r>
          </a:p>
          <a:p>
            <a:r>
              <a:rPr lang="en-US" sz="2600" dirty="0"/>
              <a:t>Then we say to build a method for estimation we need</a:t>
            </a:r>
          </a:p>
          <a:p>
            <a:pPr marL="0" indent="0">
              <a:buNone/>
            </a:pPr>
            <a:r>
              <a:rPr lang="en-US" sz="2600" dirty="0"/>
              <a:t>To estimate something</a:t>
            </a:r>
          </a:p>
          <a:p>
            <a:r>
              <a:rPr lang="en-US" sz="2600" dirty="0"/>
              <a:t>Previously, we just took </a:t>
            </a:r>
            <a:r>
              <a:rPr lang="en-US" sz="2600" b="1" dirty="0"/>
              <a:t>expected values of some parameters </a:t>
            </a:r>
            <a:r>
              <a:rPr lang="en-US" sz="2600" dirty="0"/>
              <a:t>and they worked out well, now again if we can </a:t>
            </a:r>
            <a:r>
              <a:rPr lang="en-US" sz="2600" b="1" dirty="0"/>
              <a:t>express this estimator function</a:t>
            </a:r>
            <a:r>
              <a:rPr lang="en-US" sz="2600" dirty="0"/>
              <a:t> that is minimized at theta star as the </a:t>
            </a:r>
            <a:r>
              <a:rPr lang="en-US" sz="2600" b="1" dirty="0"/>
              <a:t>expectation of something </a:t>
            </a:r>
            <a:r>
              <a:rPr lang="en-US" sz="2600" dirty="0"/>
              <a:t>and then replace E[X] by avg, then we are good</a:t>
            </a:r>
          </a:p>
          <a:p>
            <a:r>
              <a:rPr lang="en-US" sz="2600" dirty="0" err="1"/>
              <a:t>Kullback-Leibler</a:t>
            </a:r>
            <a:r>
              <a:rPr lang="en-US" sz="2600" dirty="0"/>
              <a:t> divergence (or relative entropy) between 2 probability measures </a:t>
            </a:r>
          </a:p>
          <a:p>
            <a:r>
              <a:rPr lang="en-US" sz="2600" dirty="0"/>
              <a:t>               is defined by </a:t>
            </a:r>
          </a:p>
          <a:p>
            <a:r>
              <a:rPr lang="en-US" sz="2400" dirty="0">
                <a:hlinkClick r:id="rId2"/>
              </a:rPr>
              <a:t>https://www.wikiwand.com/en/Kullback%E2%80%93Leibler_divergence#/Definition</a:t>
            </a: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A33D82-BAAB-42D1-AE97-DB820BD50C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399" y="597363"/>
            <a:ext cx="2184755" cy="411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581FB1-1231-489B-9454-07B60F3C4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043" y="1171410"/>
            <a:ext cx="1906230" cy="3665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2D4810-8049-4C98-9FB6-A5DE10E327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6116" y="1048905"/>
            <a:ext cx="3471479" cy="24367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7DFF79-05D4-468C-A924-156AC94649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50" y="5232449"/>
            <a:ext cx="1220591" cy="38235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6AEAC0D-5FD1-4CCD-9CEC-35D6456DA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3679" y="5130099"/>
            <a:ext cx="5458266" cy="158942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18863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Robust estimators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684099"/>
            <a:ext cx="11977469" cy="5981945"/>
          </a:xfrm>
        </p:spPr>
        <p:txBody>
          <a:bodyPr/>
          <a:lstStyle/>
          <a:p>
            <a:r>
              <a:rPr lang="en-US" dirty="0"/>
              <a:t>For estimating </a:t>
            </a:r>
            <a:r>
              <a:rPr lang="en-US" b="1" dirty="0"/>
              <a:t>parameter m </a:t>
            </a:r>
            <a:r>
              <a:rPr lang="en-US" dirty="0"/>
              <a:t>of Cauchy distribution we can use </a:t>
            </a:r>
            <a:r>
              <a:rPr lang="en-US" b="1" dirty="0"/>
              <a:t>median</a:t>
            </a:r>
            <a:r>
              <a:rPr lang="en-US" dirty="0"/>
              <a:t> as estimator, but to use </a:t>
            </a:r>
            <a:r>
              <a:rPr lang="en-US" b="1" dirty="0"/>
              <a:t>CLT</a:t>
            </a:r>
            <a:r>
              <a:rPr lang="en-US" dirty="0"/>
              <a:t> we need to be able to </a:t>
            </a:r>
            <a:r>
              <a:rPr lang="en-US" b="1" dirty="0"/>
              <a:t>differentiate</a:t>
            </a:r>
            <a:r>
              <a:rPr lang="en-US" dirty="0"/>
              <a:t> parameter and talk about 1</a:t>
            </a:r>
            <a:r>
              <a:rPr lang="en-US" baseline="30000" dirty="0"/>
              <a:t>st</a:t>
            </a:r>
            <a:r>
              <a:rPr lang="en-US" dirty="0"/>
              <a:t>, 2</a:t>
            </a:r>
            <a:r>
              <a:rPr lang="en-US" baseline="30000" dirty="0"/>
              <a:t>nd</a:t>
            </a:r>
            <a:r>
              <a:rPr lang="en-US" dirty="0"/>
              <a:t> derivatives</a:t>
            </a:r>
          </a:p>
          <a:p>
            <a:r>
              <a:rPr lang="en-US" dirty="0"/>
              <a:t>So, we fail.</a:t>
            </a:r>
          </a:p>
          <a:p>
            <a:r>
              <a:rPr lang="en-US" dirty="0"/>
              <a:t>We can </a:t>
            </a:r>
            <a:r>
              <a:rPr lang="en-US" b="1" dirty="0"/>
              <a:t>overcome</a:t>
            </a:r>
            <a:r>
              <a:rPr lang="en-US" dirty="0"/>
              <a:t> this problem, if we will define a </a:t>
            </a:r>
            <a:r>
              <a:rPr lang="en-US" b="1" dirty="0"/>
              <a:t>loss function </a:t>
            </a:r>
            <a:r>
              <a:rPr lang="en-US" dirty="0"/>
              <a:t>that’s going to give us </a:t>
            </a:r>
            <a:r>
              <a:rPr lang="en-US" b="1" dirty="0"/>
              <a:t>some robustness</a:t>
            </a:r>
            <a:r>
              <a:rPr lang="en-US" dirty="0"/>
              <a:t>, but it also going to allow us to have the </a:t>
            </a:r>
            <a:r>
              <a:rPr lang="en-US" b="1" dirty="0"/>
              <a:t>smoothness</a:t>
            </a:r>
            <a:r>
              <a:rPr lang="en-US" dirty="0"/>
              <a:t> </a:t>
            </a:r>
            <a:r>
              <a:rPr lang="en-US" b="1" dirty="0"/>
              <a:t>properties</a:t>
            </a:r>
            <a:r>
              <a:rPr lang="en-US" dirty="0"/>
              <a:t> that we want</a:t>
            </a:r>
          </a:p>
          <a:p>
            <a:r>
              <a:rPr lang="en-US" dirty="0"/>
              <a:t>We replace abs(x) function with ½*x^2 at point x=0</a:t>
            </a:r>
          </a:p>
          <a:p>
            <a:r>
              <a:rPr lang="en-US" dirty="0"/>
              <a:t>Our function is 1) ½*a^2 when abs(a)&lt;sigma 2)                        otherwise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2F7174-214A-4650-9FE7-5767B3DDE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334" y="1447474"/>
            <a:ext cx="4436175" cy="11820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51CA6-10C0-47EE-8C80-58E5AB7CC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030" y="3224519"/>
            <a:ext cx="1547659" cy="8893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5C75E3-B83B-418A-A056-D1753AA95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0548" y="4162424"/>
            <a:ext cx="1641220" cy="61748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2B2332-EDCF-472D-B4F9-64352DB00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29" y="4887707"/>
            <a:ext cx="6666826" cy="15425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F0960B-2CCC-46D0-855F-AE92C5DBDE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193" y="5034268"/>
            <a:ext cx="4656503" cy="99782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0D87AAB-8100-4631-95E8-8451F433A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8544" y="29496"/>
            <a:ext cx="3605160" cy="7374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99571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b="1" dirty="0"/>
              <a:t>Applying Huber's loss to the Laplace distribution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dirty="0"/>
              <a:t>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1EA54D-126D-47D7-A482-8B8379694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807" y="752402"/>
            <a:ext cx="4879217" cy="33587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2EE8FC-4AAB-4CB9-8ADC-5B9CD8970E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1922" y="766615"/>
            <a:ext cx="5800714" cy="19625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97BE6-4EAB-4CF6-8FAC-E7157C1733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46" y="4251886"/>
            <a:ext cx="4967874" cy="2304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21F7E4-1540-4BB9-9DAC-CAD2426B3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140" y="3548869"/>
            <a:ext cx="4731946" cy="3183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238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Autofit/>
          </a:bodyPr>
          <a:lstStyle/>
          <a:p>
            <a:r>
              <a:rPr lang="en-GB" sz="3600" b="1" dirty="0"/>
              <a:t>Applying Huber's Loss to the Laplace distribution (Continued)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US" sz="2500" dirty="0"/>
              <a:t>Now that we have asymptotic variance</a:t>
            </a:r>
          </a:p>
          <a:p>
            <a:pPr marL="0" indent="0">
              <a:buNone/>
            </a:pPr>
            <a:r>
              <a:rPr lang="en-US" sz="2500" dirty="0"/>
              <a:t>We can apply the CLT</a:t>
            </a:r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pPr marL="0" indent="0">
              <a:buNone/>
            </a:pPr>
            <a:endParaRPr lang="en-US" sz="2500" dirty="0"/>
          </a:p>
          <a:p>
            <a:r>
              <a:rPr lang="en-US" sz="2500" dirty="0"/>
              <a:t>Variance is a function of delta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D0B80-50DE-4633-8AA9-7FEEC43ED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882" y="524317"/>
            <a:ext cx="5566117" cy="30235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7D34E-1882-424D-8334-9D643361C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00" y="1628042"/>
            <a:ext cx="5627366" cy="11995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78A35E-781A-436C-BEC7-2528A4A22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230" y="3490399"/>
            <a:ext cx="5914147" cy="326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848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6024149"/>
          </a:xfrm>
        </p:spPr>
        <p:txBody>
          <a:bodyPr>
            <a:normAutofit/>
          </a:bodyPr>
          <a:lstStyle/>
          <a:p>
            <a:r>
              <a:rPr lang="en-US" sz="2500" dirty="0"/>
              <a:t>We essentially saw </a:t>
            </a:r>
            <a:r>
              <a:rPr lang="en-US" sz="2500" b="1" dirty="0"/>
              <a:t>3 principal methods </a:t>
            </a:r>
            <a:r>
              <a:rPr lang="en-US" sz="2500" dirty="0"/>
              <a:t>(MLE; method of moments; M-estimation) for estimation and 1 non principal (if your parameter is an expectation just find it by taking sample average)</a:t>
            </a:r>
          </a:p>
          <a:p>
            <a:r>
              <a:rPr lang="en-US" sz="2500" b="1" dirty="0"/>
              <a:t>MLE</a:t>
            </a:r>
            <a:r>
              <a:rPr lang="en-US" sz="2500" dirty="0"/>
              <a:t> is about </a:t>
            </a:r>
            <a:r>
              <a:rPr lang="en-US" sz="2500" b="1" dirty="0"/>
              <a:t>maximizing likelihood function</a:t>
            </a:r>
            <a:r>
              <a:rPr lang="en-US" sz="2500" dirty="0"/>
              <a:t>, finding parameters that maximize the probability of observing data, which is a special case of M-estimation</a:t>
            </a:r>
          </a:p>
          <a:p>
            <a:r>
              <a:rPr lang="en-US" sz="2500" b="1" dirty="0"/>
              <a:t>Method of moments- </a:t>
            </a:r>
            <a:r>
              <a:rPr lang="en-US" sz="2500" dirty="0"/>
              <a:t>says like I have parameters, they give some </a:t>
            </a:r>
            <a:r>
              <a:rPr lang="en-US" sz="2500" b="1" dirty="0"/>
              <a:t>moments</a:t>
            </a:r>
            <a:r>
              <a:rPr lang="en-US" sz="2500" dirty="0"/>
              <a:t>, given the values of moments we can </a:t>
            </a:r>
            <a:r>
              <a:rPr lang="en-US" sz="2500" b="1" dirty="0"/>
              <a:t>use inverse function of parameters </a:t>
            </a:r>
            <a:r>
              <a:rPr lang="en-US" sz="2500" dirty="0"/>
              <a:t>-&gt; moments to invert back to parameters (for ex. M1=</a:t>
            </a:r>
            <a:r>
              <a:rPr lang="en-US" sz="2500" dirty="0" err="1"/>
              <a:t>a+b</a:t>
            </a:r>
            <a:r>
              <a:rPr lang="en-US" sz="2500" dirty="0"/>
              <a:t>; M2=a*b, so given M1 and M2 we solve system of equations to find a and b)</a:t>
            </a:r>
          </a:p>
          <a:p>
            <a:r>
              <a:rPr lang="en-US" sz="2500" dirty="0"/>
              <a:t>All methods yield to </a:t>
            </a:r>
            <a:r>
              <a:rPr lang="en-US" sz="2500" b="1" dirty="0"/>
              <a:t>asymptotic normality </a:t>
            </a:r>
            <a:r>
              <a:rPr lang="en-US" sz="2500" dirty="0"/>
              <a:t>under regularity conditions (MLE is easiest since expectation of 2</a:t>
            </a:r>
            <a:r>
              <a:rPr lang="en-US" sz="2500" baseline="30000" dirty="0"/>
              <a:t>nd</a:t>
            </a:r>
            <a:r>
              <a:rPr lang="en-US" sz="2500" dirty="0"/>
              <a:t> derivative of </a:t>
            </a:r>
            <a:r>
              <a:rPr lang="en-US" sz="2500" dirty="0" err="1"/>
              <a:t>loglikel</a:t>
            </a:r>
            <a:r>
              <a:rPr lang="en-US" sz="2500" dirty="0"/>
              <a:t> and variance of 1</a:t>
            </a:r>
            <a:r>
              <a:rPr lang="en-US" sz="2500" baseline="30000" dirty="0"/>
              <a:t>st</a:t>
            </a:r>
            <a:r>
              <a:rPr lang="en-US" sz="2500" dirty="0"/>
              <a:t> derivative are equal to Fisher information (2 definitions for Fisher info), so nice cancellation)</a:t>
            </a:r>
          </a:p>
          <a:p>
            <a:r>
              <a:rPr lang="en-US" sz="2500" dirty="0"/>
              <a:t>For all 3 methods </a:t>
            </a:r>
            <a:r>
              <a:rPr lang="en-US" sz="2500" b="1" dirty="0"/>
              <a:t>asymptotic covariance matrix </a:t>
            </a:r>
            <a:r>
              <a:rPr lang="en-US" sz="2500" dirty="0"/>
              <a:t>can be computed using multivariate </a:t>
            </a:r>
            <a:r>
              <a:rPr lang="en-US" sz="2500" b="1" dirty="0"/>
              <a:t>delta method</a:t>
            </a:r>
          </a:p>
          <a:p>
            <a:r>
              <a:rPr lang="en-US" sz="2500" dirty="0"/>
              <a:t>Once we have asymptotic variance, we can build </a:t>
            </a:r>
            <a:r>
              <a:rPr lang="en-US" sz="2500" b="1" dirty="0"/>
              <a:t>Conf interval </a:t>
            </a:r>
            <a:r>
              <a:rPr lang="en-US" sz="2500" dirty="0"/>
              <a:t>and do </a:t>
            </a:r>
            <a:r>
              <a:rPr lang="en-US" sz="2500" b="1" dirty="0"/>
              <a:t>hypothesis test</a:t>
            </a:r>
          </a:p>
        </p:txBody>
      </p:sp>
    </p:spTree>
    <p:extLst>
      <p:ext uri="{BB962C8B-B14F-4D97-AF65-F5344CB8AC3E}">
        <p14:creationId xmlns:p14="http://schemas.microsoft.com/office/powerpoint/2010/main" val="31264270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Recitation. 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97716"/>
            <a:ext cx="12025925" cy="5981945"/>
          </a:xfrm>
        </p:spPr>
        <p:txBody>
          <a:bodyPr>
            <a:normAutofit/>
          </a:bodyPr>
          <a:lstStyle/>
          <a:p>
            <a:r>
              <a:rPr lang="en-US" sz="2500" dirty="0"/>
              <a:t>Here, we want to show that distribution of estimator of median is normal</a:t>
            </a:r>
          </a:p>
          <a:p>
            <a:r>
              <a:rPr lang="en-US" sz="2500" dirty="0"/>
              <a:t>Goal of recitation – review what is M-estimation and compare diff </a:t>
            </a:r>
            <a:r>
              <a:rPr lang="en-US" sz="2500" dirty="0" err="1"/>
              <a:t>estim</a:t>
            </a:r>
            <a:r>
              <a:rPr lang="en-US" sz="2500" dirty="0"/>
              <a:t> through </a:t>
            </a:r>
            <a:r>
              <a:rPr lang="en-US" sz="2500" dirty="0" err="1"/>
              <a:t>asym</a:t>
            </a:r>
            <a:r>
              <a:rPr lang="en-US" sz="2500" dirty="0"/>
              <a:t> var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70AFB-7E2E-4DEC-8602-E47F82CB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1" y="1504635"/>
            <a:ext cx="8932090" cy="5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02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Recitation. 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/>
          <a:lstStyle/>
          <a:p>
            <a:r>
              <a:rPr lang="en-US" sz="2600" dirty="0"/>
              <a:t>Asymptotic variance of median           </a:t>
            </a:r>
            <a:r>
              <a:rPr lang="en-US" sz="2400" dirty="0"/>
              <a:t>comparing M estimators for median and mean Lap </a:t>
            </a:r>
            <a:r>
              <a:rPr lang="en-US" sz="2400" dirty="0" err="1"/>
              <a:t>dist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F0EC24-C663-4BE4-B23F-629CCF316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49" y="1195241"/>
            <a:ext cx="5261610" cy="55192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EC9E22-87A5-4134-B152-3522BD126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817" y="1194289"/>
            <a:ext cx="6612332" cy="493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1305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Recitation. 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39" y="728344"/>
            <a:ext cx="11977469" cy="579952"/>
          </a:xfrm>
        </p:spPr>
        <p:txBody>
          <a:bodyPr>
            <a:normAutofit/>
          </a:bodyPr>
          <a:lstStyle/>
          <a:p>
            <a:r>
              <a:rPr lang="en-GB" sz="2400" dirty="0"/>
              <a:t>Asymptotic var of mean vs median for Cauchy.  </a:t>
            </a:r>
            <a:r>
              <a:rPr lang="en-GB" sz="2400" dirty="0" err="1"/>
              <a:t>Asymp</a:t>
            </a:r>
            <a:r>
              <a:rPr lang="en-GB" sz="2400" dirty="0"/>
              <a:t> var of Huber </a:t>
            </a:r>
            <a:r>
              <a:rPr lang="en-GB" sz="2400" dirty="0" err="1"/>
              <a:t>estim</a:t>
            </a:r>
            <a:r>
              <a:rPr lang="en-GB" sz="2400" dirty="0"/>
              <a:t> under Cauchy </a:t>
            </a:r>
            <a:r>
              <a:rPr lang="en-GB" sz="2400" dirty="0" err="1"/>
              <a:t>distr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505D5B-7BD5-4076-9DFD-7C48D8908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3" y="1426035"/>
            <a:ext cx="5829081" cy="49299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E8736D-E969-432B-A556-4D6F0B43F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51" y="1281624"/>
            <a:ext cx="5354223" cy="5469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884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26607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</a:t>
            </a:r>
            <a:r>
              <a:rPr lang="en-US" dirty="0"/>
              <a:t>M-estimation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54173"/>
            <a:ext cx="11977469" cy="5981945"/>
          </a:xfrm>
        </p:spPr>
        <p:txBody>
          <a:bodyPr>
            <a:normAutofit/>
          </a:bodyPr>
          <a:lstStyle/>
          <a:p>
            <a:r>
              <a:rPr lang="en-GB" sz="2500" dirty="0"/>
              <a:t>Calculation of </a:t>
            </a:r>
            <a:r>
              <a:rPr lang="en-GB" sz="2500" dirty="0" err="1"/>
              <a:t>asymp</a:t>
            </a:r>
            <a:r>
              <a:rPr lang="en-GB" sz="2500" dirty="0"/>
              <a:t> var using Huber loss. So when delta-0 –median; inf-mean that is                        						  when delta=0 more like abs(x) vs inf like x^2</a:t>
            </a:r>
            <a:endParaRPr lang="en-US" sz="2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A8D773-CA7F-461F-B05E-B71423C84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3" y="1030515"/>
            <a:ext cx="5608797" cy="5667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5B957F0-DC8E-4243-9534-7E37FE78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522" y="1352323"/>
            <a:ext cx="6396439" cy="417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1327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Mean squared 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GB" sz="2600" dirty="0"/>
              <a:t>Shrinkage estimator (introduce little bit bias error but decrease more var error, so overall less total error                                  MSE for estimators of Poisson random var.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4E76FD-BBD2-498F-BB92-CCC9CB056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2" y="1470251"/>
            <a:ext cx="5691867" cy="52898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A69F8-EFE6-4441-8A08-9E75ED71FC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554" y="1449841"/>
            <a:ext cx="4494908" cy="540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41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Mean squared 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GB" sz="2500" dirty="0"/>
              <a:t>MSE for uniform random var.                   As n-&gt;inf MSE for 2</a:t>
            </a:r>
            <a:r>
              <a:rPr lang="en-GB" sz="2500" baseline="30000" dirty="0"/>
              <a:t>nd</a:t>
            </a:r>
            <a:r>
              <a:rPr lang="en-GB" sz="2500" dirty="0"/>
              <a:t> estimator &lt;&lt; 1nd estimator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33EF07-82D4-4C68-B383-EC69FAA59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" y="1165224"/>
            <a:ext cx="4876800" cy="566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283CE6-3C9A-401C-94FD-931B868D5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9810" y="1144813"/>
            <a:ext cx="4736874" cy="56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891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Kullback</a:t>
            </a:r>
            <a:r>
              <a:rPr lang="en-US" dirty="0"/>
              <a:t>–</a:t>
            </a:r>
            <a:r>
              <a:rPr lang="en-US" dirty="0" err="1"/>
              <a:t>Leibler</a:t>
            </a:r>
            <a:r>
              <a:rPr lang="en-US" dirty="0"/>
              <a:t> divergence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GB" sz="2600" dirty="0"/>
              <a:t>In mathematical statistics, the </a:t>
            </a:r>
            <a:r>
              <a:rPr lang="en-GB" sz="2600" b="1" dirty="0" err="1"/>
              <a:t>Kullback</a:t>
            </a:r>
            <a:r>
              <a:rPr lang="en-GB" sz="2600" b="1" dirty="0"/>
              <a:t>–</a:t>
            </a:r>
            <a:r>
              <a:rPr lang="en-GB" sz="2600" b="1" dirty="0" err="1"/>
              <a:t>Leibler</a:t>
            </a:r>
            <a:r>
              <a:rPr lang="en-GB" sz="2600" b="1" dirty="0"/>
              <a:t> divergence</a:t>
            </a:r>
            <a:r>
              <a:rPr lang="en-GB" sz="2600" dirty="0"/>
              <a:t> (also called </a:t>
            </a:r>
            <a:r>
              <a:rPr lang="en-GB" sz="2600" b="1" dirty="0"/>
              <a:t>relative entropy</a:t>
            </a:r>
            <a:r>
              <a:rPr lang="en-GB" sz="2600" dirty="0"/>
              <a:t>) is a measure of how </a:t>
            </a:r>
            <a:r>
              <a:rPr lang="en-GB" sz="2600" b="1" dirty="0"/>
              <a:t>one probability distribution </a:t>
            </a:r>
            <a:r>
              <a:rPr lang="en-GB" sz="2600" dirty="0"/>
              <a:t>is </a:t>
            </a:r>
            <a:r>
              <a:rPr lang="en-GB" sz="2600" dirty="0">
                <a:solidFill>
                  <a:srgbClr val="FF0000"/>
                </a:solidFill>
              </a:rPr>
              <a:t>different</a:t>
            </a:r>
            <a:r>
              <a:rPr lang="en-GB" sz="2600" dirty="0"/>
              <a:t> from a second, reference probability distribution</a:t>
            </a:r>
          </a:p>
          <a:p>
            <a:r>
              <a:rPr lang="en-US" sz="2600" dirty="0"/>
              <a:t>For </a:t>
            </a:r>
            <a:r>
              <a:rPr lang="en-US" sz="2600" b="1" dirty="0"/>
              <a:t>discrete probability distributions P and Q</a:t>
            </a:r>
            <a:r>
              <a:rPr lang="en-US" sz="2600" dirty="0"/>
              <a:t>, </a:t>
            </a:r>
            <a:r>
              <a:rPr lang="en-GB" sz="2600" dirty="0"/>
              <a:t>defined on the same probability space X, the </a:t>
            </a:r>
            <a:r>
              <a:rPr lang="en-GB" sz="2600" b="1" dirty="0" err="1"/>
              <a:t>Kullback</a:t>
            </a:r>
            <a:r>
              <a:rPr lang="en-GB" sz="2600" b="1" dirty="0"/>
              <a:t>–</a:t>
            </a:r>
            <a:r>
              <a:rPr lang="en-GB" sz="2600" b="1" dirty="0" err="1"/>
              <a:t>Leibler</a:t>
            </a:r>
            <a:r>
              <a:rPr lang="en-GB" sz="2600" b="1" dirty="0"/>
              <a:t> divergence </a:t>
            </a:r>
            <a:r>
              <a:rPr lang="en-GB" sz="2600" dirty="0"/>
              <a:t>from Q to P is defined to be</a:t>
            </a:r>
          </a:p>
          <a:p>
            <a:r>
              <a:rPr lang="en-GB" dirty="0"/>
              <a:t>In other words, it is the </a:t>
            </a:r>
            <a:r>
              <a:rPr lang="en-GB" b="1" dirty="0"/>
              <a:t>expectation</a:t>
            </a:r>
            <a:r>
              <a:rPr lang="en-GB" dirty="0"/>
              <a:t> of the </a:t>
            </a:r>
            <a:r>
              <a:rPr lang="en-GB" b="1" dirty="0"/>
              <a:t>logarithmic difference </a:t>
            </a:r>
            <a:r>
              <a:rPr lang="en-GB" dirty="0"/>
              <a:t>between the </a:t>
            </a:r>
            <a:r>
              <a:rPr lang="en-GB" b="1" dirty="0"/>
              <a:t>probabilities P and Q </a:t>
            </a:r>
            <a:r>
              <a:rPr lang="en-GB" dirty="0"/>
              <a:t>where the expectation is taken using the probabilities P </a:t>
            </a:r>
          </a:p>
          <a:p>
            <a:r>
              <a:rPr lang="en-GB" dirty="0"/>
              <a:t>The </a:t>
            </a:r>
            <a:r>
              <a:rPr lang="en-GB" dirty="0" err="1"/>
              <a:t>Kullback</a:t>
            </a:r>
            <a:r>
              <a:rPr lang="en-GB" dirty="0"/>
              <a:t>–</a:t>
            </a:r>
            <a:r>
              <a:rPr lang="en-GB" dirty="0" err="1"/>
              <a:t>Leibler</a:t>
            </a:r>
            <a:r>
              <a:rPr lang="en-GB" dirty="0"/>
              <a:t> divergence is defined only if for all x,              implies </a:t>
            </a:r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AEF8F4-1C85-4CF2-A45A-A3754A075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92" y="2294864"/>
            <a:ext cx="3090203" cy="5627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9F4F8-234A-4F51-A5D0-D79872222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518" y="3736730"/>
            <a:ext cx="943490" cy="2866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35CDB0-D6E1-4A7A-9D20-17752E845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8519" y="3708375"/>
            <a:ext cx="974969" cy="3290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39B778E-5EAE-48CC-85E9-4D86D3644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490" y="4303541"/>
            <a:ext cx="4394102" cy="6060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1AC10B-C8F1-460F-A932-F4FD228B8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8413" y="4288154"/>
            <a:ext cx="1446807" cy="6636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56F308-014B-4336-ACF7-2161F0AA3B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187" y="5180866"/>
            <a:ext cx="2653299" cy="97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26839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Mean squared errors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1977469" cy="5981945"/>
          </a:xfrm>
        </p:spPr>
        <p:txBody>
          <a:bodyPr>
            <a:normAutofit/>
          </a:bodyPr>
          <a:lstStyle/>
          <a:p>
            <a:r>
              <a:rPr lang="en-GB" sz="2500" dirty="0"/>
              <a:t>MSE comparison for 2 unbiased </a:t>
            </a:r>
            <a:r>
              <a:rPr lang="en-GB" sz="2500" dirty="0" err="1"/>
              <a:t>estim</a:t>
            </a:r>
            <a:r>
              <a:rPr lang="en-GB" sz="2500" dirty="0"/>
              <a:t>      Shrinkage </a:t>
            </a:r>
            <a:r>
              <a:rPr lang="en-GB" sz="2500" dirty="0" err="1"/>
              <a:t>estim</a:t>
            </a:r>
            <a:r>
              <a:rPr lang="en-GB" sz="2500" dirty="0"/>
              <a:t> (biased </a:t>
            </a:r>
            <a:r>
              <a:rPr lang="en-GB" sz="2500" dirty="0" err="1"/>
              <a:t>estim</a:t>
            </a:r>
            <a:r>
              <a:rPr lang="en-GB" sz="2500" dirty="0"/>
              <a:t> but smaller var)</a:t>
            </a:r>
            <a:endParaRPr lang="en-US" sz="2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93D55C-2BAB-4D0D-A79E-6F003B0EA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3" y="1174070"/>
            <a:ext cx="5328331" cy="5613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6C7D3E-7E48-477A-B8EE-AAAF015F9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888" y="1172255"/>
            <a:ext cx="5479597" cy="562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0854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Recitation. Multivariate Gaussian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615799"/>
            <a:ext cx="11977469" cy="5981945"/>
          </a:xfrm>
        </p:spPr>
        <p:txBody>
          <a:bodyPr>
            <a:normAutofit/>
          </a:bodyPr>
          <a:lstStyle/>
          <a:p>
            <a:r>
              <a:rPr lang="en-GB" sz="2400" dirty="0"/>
              <a:t>Here, we define joint PDFs for bivariate and multivariate Gaussians (rho-</a:t>
            </a:r>
            <a:r>
              <a:rPr lang="en-GB" sz="2400" dirty="0" err="1"/>
              <a:t>cor</a:t>
            </a:r>
            <a:r>
              <a:rPr lang="en-GB" sz="2400" dirty="0"/>
              <a:t> </a:t>
            </a:r>
            <a:r>
              <a:rPr lang="en-GB" sz="2400" dirty="0" err="1"/>
              <a:t>coeff</a:t>
            </a:r>
            <a:r>
              <a:rPr lang="en-GB" sz="2400" dirty="0"/>
              <a:t> and </a:t>
            </a:r>
            <a:r>
              <a:rPr lang="en-GB" sz="2400" dirty="0" err="1"/>
              <a:t>cov</a:t>
            </a:r>
            <a:r>
              <a:rPr lang="en-GB" sz="2400" dirty="0"/>
              <a:t> matrix is used to give info about interaction</a:t>
            </a: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735BA-4AB6-4519-A7FF-CD463F73A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07" y="1513428"/>
            <a:ext cx="10663310" cy="524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551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Multivariate Gaussian </a:t>
            </a:r>
            <a:r>
              <a:rPr lang="en-GB" dirty="0" err="1"/>
              <a:t>r.v.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51881"/>
            <a:ext cx="11977469" cy="5981945"/>
          </a:xfrm>
        </p:spPr>
        <p:txBody>
          <a:bodyPr>
            <a:normAutofit/>
          </a:bodyPr>
          <a:lstStyle/>
          <a:p>
            <a:r>
              <a:rPr lang="en-GB" sz="2600" dirty="0"/>
              <a:t>Marginal PDF of normal </a:t>
            </a:r>
            <a:r>
              <a:rPr lang="en-GB" sz="2600" dirty="0" err="1"/>
              <a:t>r.v.</a:t>
            </a:r>
            <a:r>
              <a:rPr lang="en-GB" sz="2600" dirty="0"/>
              <a:t> from joint PDF</a:t>
            </a:r>
            <a:endParaRPr lang="en-US" sz="2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5B7D5-D711-4430-89C1-F66CBC30E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1" y="944491"/>
            <a:ext cx="10202780" cy="583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8410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Recitation. Multivariate Gaussian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50919"/>
            <a:ext cx="11977469" cy="5981945"/>
          </a:xfrm>
        </p:spPr>
        <p:txBody>
          <a:bodyPr/>
          <a:lstStyle/>
          <a:p>
            <a:r>
              <a:rPr lang="en-GB" dirty="0"/>
              <a:t>Covariance of X and Y                                Finding joint PDF of 2 </a:t>
            </a:r>
            <a:r>
              <a:rPr lang="en-GB" dirty="0" err="1"/>
              <a:t>r.v.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AA6253-B7E6-4312-BC49-A6FD408C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34" y="965437"/>
            <a:ext cx="5815937" cy="58472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B85586-AC07-41F9-9769-FA231D63B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090" y="971122"/>
            <a:ext cx="5593449" cy="583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2286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Method of moments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37271"/>
            <a:ext cx="11977469" cy="5981945"/>
          </a:xfrm>
        </p:spPr>
        <p:txBody>
          <a:bodyPr/>
          <a:lstStyle/>
          <a:p>
            <a:r>
              <a:rPr lang="en-GB" dirty="0"/>
              <a:t>Finding moments of Gamma distribution by using moment generating functions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FE869-FEBB-4835-A7F4-849487DAD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1" y="942542"/>
            <a:ext cx="10109154" cy="5835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79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GB" dirty="0"/>
              <a:t>Recitation. Method of moments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578215"/>
            <a:ext cx="11977469" cy="5981945"/>
          </a:xfrm>
        </p:spPr>
        <p:txBody>
          <a:bodyPr/>
          <a:lstStyle/>
          <a:p>
            <a:r>
              <a:rPr lang="en-GB" dirty="0"/>
              <a:t>Using method of moments for a and 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B410F-4FEF-41B4-ACC3-1456A60BC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0" y="968564"/>
            <a:ext cx="6073370" cy="56778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B12118-AE3D-48F5-8DEA-CF64361B8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5087" y="959038"/>
            <a:ext cx="6055545" cy="55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9847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E134D-1C56-4E8B-8DEF-CEB098D70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41" y="28136"/>
            <a:ext cx="11971607" cy="562707"/>
          </a:xfrm>
        </p:spPr>
        <p:txBody>
          <a:bodyPr>
            <a:normAutofit fontScale="90000"/>
          </a:bodyPr>
          <a:lstStyle/>
          <a:p>
            <a:r>
              <a:rPr lang="en-US" dirty="0"/>
              <a:t>Overview of units 1,2,3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FBA533-FED1-4BA7-BCD4-5C0DC19CD9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6" y="672074"/>
            <a:ext cx="11949333" cy="60804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500" b="1" dirty="0"/>
              <a:t>Unit 1: Introduction to statistics</a:t>
            </a:r>
          </a:p>
          <a:p>
            <a:r>
              <a:rPr lang="en-US" sz="2500" dirty="0"/>
              <a:t>Lecture 1: What is statistics</a:t>
            </a:r>
          </a:p>
          <a:p>
            <a:r>
              <a:rPr lang="en-US" sz="2500" dirty="0"/>
              <a:t>Lecture 2: Probability redux</a:t>
            </a:r>
          </a:p>
          <a:p>
            <a:pPr marL="0" indent="0">
              <a:buNone/>
            </a:pPr>
            <a:r>
              <a:rPr lang="en-US" sz="2500" b="1" dirty="0"/>
              <a:t>Unit 2: Foundations of inference </a:t>
            </a:r>
            <a:r>
              <a:rPr lang="en-US" sz="2500" dirty="0"/>
              <a:t>( estimation, confidence intervals, hypothesis testing)</a:t>
            </a:r>
          </a:p>
          <a:p>
            <a:r>
              <a:rPr lang="en-US" sz="2500" dirty="0"/>
              <a:t>Lecture 3: Parametric Statistical models</a:t>
            </a:r>
          </a:p>
          <a:p>
            <a:r>
              <a:rPr lang="en-US" sz="2500" dirty="0"/>
              <a:t>Lecture 4: Parametric estimation and confidence intervals</a:t>
            </a:r>
          </a:p>
          <a:p>
            <a:r>
              <a:rPr lang="en-US" sz="2500" dirty="0"/>
              <a:t>Lecture 5: Delta Method and confidence intervals</a:t>
            </a:r>
          </a:p>
          <a:p>
            <a:r>
              <a:rPr lang="en-US" sz="2500" dirty="0"/>
              <a:t>Lecture 6: Intro to hypothesis testing, type 1 and type 2 errors</a:t>
            </a:r>
          </a:p>
          <a:p>
            <a:r>
              <a:rPr lang="en-US" sz="2500" dirty="0"/>
              <a:t>Lecture 7: Levels and p-values</a:t>
            </a:r>
          </a:p>
          <a:p>
            <a:pPr marL="0" indent="0">
              <a:buNone/>
            </a:pPr>
            <a:r>
              <a:rPr lang="en-US" sz="2500" b="1" dirty="0"/>
              <a:t>Units 3: Methods of estimation</a:t>
            </a:r>
          </a:p>
          <a:p>
            <a:r>
              <a:rPr lang="en-US" sz="2500" dirty="0"/>
              <a:t>Lecture 8: Total variation distance, </a:t>
            </a:r>
            <a:r>
              <a:rPr lang="en-US" sz="2500" dirty="0" err="1"/>
              <a:t>Kullback-Leibler</a:t>
            </a:r>
            <a:r>
              <a:rPr lang="en-US" sz="2500" dirty="0"/>
              <a:t> divergence</a:t>
            </a:r>
          </a:p>
          <a:p>
            <a:r>
              <a:rPr lang="en-US" sz="2500" dirty="0"/>
              <a:t>Lecture 9: Introduction to MLE estimation</a:t>
            </a:r>
          </a:p>
          <a:p>
            <a:r>
              <a:rPr lang="en-US" sz="2500" dirty="0"/>
              <a:t>Lecture 10: Covariance matrices, Multivariate Statistics and Fisher information</a:t>
            </a:r>
          </a:p>
          <a:p>
            <a:r>
              <a:rPr lang="en-US" sz="2500" dirty="0"/>
              <a:t>Lecture 11: Method of moments</a:t>
            </a:r>
          </a:p>
          <a:p>
            <a:r>
              <a:rPr lang="en-US" sz="2500" dirty="0"/>
              <a:t>Lecture 12: M:estimation</a:t>
            </a:r>
          </a:p>
        </p:txBody>
      </p:sp>
    </p:spTree>
    <p:extLst>
      <p:ext uri="{BB962C8B-B14F-4D97-AF65-F5344CB8AC3E}">
        <p14:creationId xmlns:p14="http://schemas.microsoft.com/office/powerpoint/2010/main" val="42717428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DEFF1-302F-4735-817F-1232B1953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2" y="69701"/>
            <a:ext cx="12005607" cy="549277"/>
          </a:xfrm>
        </p:spPr>
        <p:txBody>
          <a:bodyPr>
            <a:normAutofit fontScale="90000"/>
          </a:bodyPr>
          <a:lstStyle/>
          <a:p>
            <a:r>
              <a:rPr lang="en-US" dirty="0"/>
              <a:t>Key equations for unit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DC3F2-7043-4835-8845-356123F78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48" y="643938"/>
            <a:ext cx="11935264" cy="6052283"/>
          </a:xfrm>
        </p:spPr>
        <p:txBody>
          <a:bodyPr>
            <a:normAutofit/>
          </a:bodyPr>
          <a:lstStyle/>
          <a:p>
            <a:r>
              <a:rPr lang="en-US" b="1" dirty="0"/>
              <a:t>Law of large numbers</a:t>
            </a:r>
            <a:r>
              <a:rPr lang="en-US" dirty="0"/>
              <a:t>: sample mean -&gt; E[X] as n grows </a:t>
            </a:r>
          </a:p>
          <a:p>
            <a:r>
              <a:rPr lang="en-US" b="1" dirty="0"/>
              <a:t>CLT</a:t>
            </a:r>
            <a:r>
              <a:rPr lang="en-US" dirty="0"/>
              <a:t>: properly scaled sum of </a:t>
            </a:r>
            <a:r>
              <a:rPr lang="en-US" dirty="0" err="1"/>
              <a:t>i.i.d</a:t>
            </a:r>
            <a:r>
              <a:rPr lang="en-US" dirty="0"/>
              <a:t>. </a:t>
            </a:r>
            <a:r>
              <a:rPr lang="en-US" dirty="0" err="1"/>
              <a:t>r.v</a:t>
            </a:r>
            <a:r>
              <a:rPr lang="en-US" dirty="0"/>
              <a:t> is normal </a:t>
            </a:r>
            <a:r>
              <a:rPr lang="en-US" dirty="0" err="1"/>
              <a:t>r.v.</a:t>
            </a:r>
            <a:endParaRPr lang="en-US" dirty="0"/>
          </a:p>
          <a:p>
            <a:r>
              <a:rPr lang="en-US" b="1" dirty="0" err="1"/>
              <a:t>Hoeffding’s</a:t>
            </a:r>
            <a:r>
              <a:rPr lang="en-US" dirty="0"/>
              <a:t> inequality, when n is not large enough to apply CLT</a:t>
            </a:r>
          </a:p>
          <a:p>
            <a:r>
              <a:rPr lang="en-US" b="1" dirty="0"/>
              <a:t>Markov’s</a:t>
            </a:r>
            <a:r>
              <a:rPr lang="en-US" dirty="0"/>
              <a:t>                         </a:t>
            </a:r>
            <a:r>
              <a:rPr lang="en-US" b="1" dirty="0"/>
              <a:t>Chebyshev’s</a:t>
            </a:r>
            <a:r>
              <a:rPr lang="en-US" dirty="0"/>
              <a:t> </a:t>
            </a:r>
            <a:r>
              <a:rPr lang="en-US" dirty="0" err="1"/>
              <a:t>ineq</a:t>
            </a:r>
            <a:endParaRPr lang="en-US" dirty="0"/>
          </a:p>
          <a:p>
            <a:r>
              <a:rPr lang="en-US" dirty="0"/>
              <a:t>Addition, multiplication and division of </a:t>
            </a:r>
            <a:r>
              <a:rPr lang="en-US" dirty="0" err="1"/>
              <a:t>r.v.</a:t>
            </a:r>
            <a:r>
              <a:rPr lang="en-US" dirty="0"/>
              <a:t> is possible if distribution is converging in probability; if in </a:t>
            </a:r>
            <a:r>
              <a:rPr lang="en-US" dirty="0" err="1"/>
              <a:t>distrib</a:t>
            </a:r>
            <a:r>
              <a:rPr lang="en-US" dirty="0"/>
              <a:t> we can use </a:t>
            </a:r>
            <a:r>
              <a:rPr lang="en-US" b="1" dirty="0"/>
              <a:t>Slutsky’s theorem</a:t>
            </a:r>
            <a:r>
              <a:rPr lang="en-US" dirty="0"/>
              <a:t>, one of </a:t>
            </a:r>
            <a:r>
              <a:rPr lang="en-US" dirty="0" err="1"/>
              <a:t>distrib</a:t>
            </a:r>
            <a:r>
              <a:rPr lang="en-US" dirty="0"/>
              <a:t> conv to number</a:t>
            </a:r>
          </a:p>
          <a:p>
            <a:r>
              <a:rPr lang="en-US" b="1" dirty="0"/>
              <a:t>Continuous mapping theorem</a:t>
            </a:r>
            <a:r>
              <a:rPr lang="en-US" dirty="0"/>
              <a:t>: if f is continuous function, f(X)=f(</a:t>
            </a:r>
            <a:r>
              <a:rPr lang="en-US" dirty="0" err="1"/>
              <a:t>Xn</a:t>
            </a:r>
            <a:r>
              <a:rPr lang="en-US" dirty="0"/>
              <a:t>)</a:t>
            </a:r>
          </a:p>
          <a:p>
            <a:endParaRPr lang="en-US" sz="2600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8A6E7-0C0A-429E-AE75-75A8D4998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9216" y="95759"/>
            <a:ext cx="2493912" cy="692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3E736-A661-4EE1-9688-D4DE481FF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9218" y="926415"/>
            <a:ext cx="2593072" cy="5973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0FC149-B2CE-4AF1-A839-090F8FB9E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8487" y="1606647"/>
            <a:ext cx="2237320" cy="4613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EB72E7-F53A-4B85-BA3D-AFBDC06C4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8167" y="1710762"/>
            <a:ext cx="781629" cy="3149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2383A4-70A3-420A-A3B6-B9FF1552B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7552" y="2104218"/>
            <a:ext cx="1568183" cy="5686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685F7D-DB89-4B1E-9920-04ED8FE827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7289" y="2085168"/>
            <a:ext cx="2194341" cy="6495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641668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9F1B2-EBFC-4C6B-9154-E782A28AB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08" y="69703"/>
            <a:ext cx="11724249" cy="661817"/>
          </a:xfrm>
        </p:spPr>
        <p:txBody>
          <a:bodyPr>
            <a:normAutofit fontScale="90000"/>
          </a:bodyPr>
          <a:lstStyle/>
          <a:p>
            <a:r>
              <a:rPr lang="en-US" dirty="0"/>
              <a:t>Unit 2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BABB2-F4E7-4EA8-B76E-8B4BCEC6D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4" y="658005"/>
            <a:ext cx="12113458" cy="6024147"/>
          </a:xfrm>
        </p:spPr>
        <p:txBody>
          <a:bodyPr>
            <a:normAutofit/>
          </a:bodyPr>
          <a:lstStyle/>
          <a:p>
            <a:r>
              <a:rPr lang="en-US" sz="2600" b="1" dirty="0"/>
              <a:t>Trinity of statistical inference</a:t>
            </a:r>
            <a:r>
              <a:rPr lang="en-US" sz="2600" dirty="0"/>
              <a:t>: estimation, confidence intervals, hypothesis testing</a:t>
            </a:r>
          </a:p>
          <a:p>
            <a:r>
              <a:rPr lang="en-US" sz="2600" b="1" dirty="0"/>
              <a:t>Goal of statistics </a:t>
            </a:r>
            <a:r>
              <a:rPr lang="en-US" sz="2600" dirty="0"/>
              <a:t>is to learn the </a:t>
            </a:r>
            <a:r>
              <a:rPr lang="en-US" sz="2600" b="1" dirty="0"/>
              <a:t>distribution of X based on a lot of data, prob is reverse</a:t>
            </a:r>
          </a:p>
          <a:p>
            <a:r>
              <a:rPr lang="en-US" sz="2600" b="1" dirty="0"/>
              <a:t>Definition</a:t>
            </a:r>
            <a:r>
              <a:rPr lang="en-US" sz="2600" dirty="0"/>
              <a:t> of statistical model; </a:t>
            </a:r>
            <a:r>
              <a:rPr lang="en-US" sz="2600" b="1" dirty="0"/>
              <a:t>types</a:t>
            </a:r>
            <a:r>
              <a:rPr lang="en-US" sz="2600" dirty="0"/>
              <a:t> of statistical models (param, non-param, semi-param; </a:t>
            </a:r>
            <a:r>
              <a:rPr lang="en-US" sz="2600" b="1" dirty="0"/>
              <a:t>identifiability</a:t>
            </a:r>
            <a:r>
              <a:rPr lang="en-US" sz="2600" dirty="0"/>
              <a:t> of parameter of a statistical model, def of </a:t>
            </a:r>
            <a:r>
              <a:rPr lang="en-US" sz="2600" b="1" dirty="0"/>
              <a:t>statistic</a:t>
            </a:r>
            <a:r>
              <a:rPr lang="en-US" sz="2600" dirty="0"/>
              <a:t>, </a:t>
            </a:r>
            <a:r>
              <a:rPr lang="en-US" sz="2600" b="1" dirty="0"/>
              <a:t>estimator</a:t>
            </a:r>
          </a:p>
          <a:p>
            <a:r>
              <a:rPr lang="en-US" b="1" dirty="0"/>
              <a:t>Jensen’s inequality</a:t>
            </a:r>
            <a:r>
              <a:rPr lang="en-US" dirty="0"/>
              <a:t>: if function f() is convex then E[f(x)]&gt;=f(E[X])</a:t>
            </a:r>
          </a:p>
          <a:p>
            <a:r>
              <a:rPr lang="en-US" sz="2600" b="1" dirty="0"/>
              <a:t>Bias</a:t>
            </a:r>
            <a:r>
              <a:rPr lang="en-US" sz="2600" dirty="0"/>
              <a:t>                                    and </a:t>
            </a:r>
            <a:r>
              <a:rPr lang="en-US" sz="2600" b="1" dirty="0"/>
              <a:t>variance</a:t>
            </a:r>
            <a:r>
              <a:rPr lang="en-US" sz="2600" dirty="0"/>
              <a:t> of estimator:</a:t>
            </a:r>
          </a:p>
          <a:p>
            <a:r>
              <a:rPr lang="en-US" sz="2600" b="1" dirty="0"/>
              <a:t>Consistent estimator </a:t>
            </a:r>
            <a:r>
              <a:rPr lang="en-US" sz="2600" dirty="0"/>
              <a:t>is the one that conv to true parameter as n -&gt; infinity </a:t>
            </a:r>
          </a:p>
          <a:p>
            <a:r>
              <a:rPr lang="en-US" sz="2600" b="1" dirty="0"/>
              <a:t>CLT</a:t>
            </a:r>
            <a:r>
              <a:rPr lang="en-US" sz="2600" dirty="0"/>
              <a:t>:                                 Confidence interval: mu^+/- q*std/sqrt(n)</a:t>
            </a:r>
          </a:p>
          <a:p>
            <a:r>
              <a:rPr lang="en-US" sz="2600" dirty="0"/>
              <a:t>4 options to </a:t>
            </a:r>
            <a:r>
              <a:rPr lang="en-US" sz="2600" b="1" dirty="0"/>
              <a:t>replace var of pop </a:t>
            </a:r>
            <a:r>
              <a:rPr lang="en-US" sz="2600" dirty="0"/>
              <a:t>in conf int: 1) sample var 2) solve eq 3) an exp 4) cons b</a:t>
            </a:r>
          </a:p>
          <a:p>
            <a:r>
              <a:rPr lang="en-US" sz="2600" b="1" dirty="0"/>
              <a:t>Delta method</a:t>
            </a:r>
          </a:p>
          <a:p>
            <a:r>
              <a:rPr lang="en-US" sz="2600" b="1" dirty="0"/>
              <a:t>Procedure for constructing a CI: </a:t>
            </a:r>
            <a:r>
              <a:rPr lang="en-US" sz="2600" dirty="0"/>
              <a:t>1) determine parameter of interest (mu, var </a:t>
            </a:r>
            <a:r>
              <a:rPr lang="en-US" sz="2600" dirty="0" err="1"/>
              <a:t>etc</a:t>
            </a:r>
            <a:r>
              <a:rPr lang="en-US" sz="2600" dirty="0"/>
              <a:t>) 2) come up with estimator 3) find asymptotic var (use CLT) 4) Construct CI</a:t>
            </a:r>
            <a:endParaRPr lang="en-US" sz="2600" b="1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C3745-9626-40AC-A247-C8BC560ED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72" y="2910621"/>
            <a:ext cx="2536871" cy="493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D05250-9233-40D6-8088-33865F84C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2582" y="2980958"/>
            <a:ext cx="1090895" cy="465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173D2-BB41-4E03-807A-45BC26729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298" y="3038108"/>
            <a:ext cx="3807739" cy="3381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E9DB31-40CE-4069-95A5-3999C09405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182" y="3861361"/>
            <a:ext cx="2291863" cy="6119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5B5E30-A434-49AD-9852-F2E7FE0AC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390" y="3836888"/>
            <a:ext cx="3174609" cy="6699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91134F-07E0-4842-8BC1-469D7ED65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9123" y="4809585"/>
            <a:ext cx="2824059" cy="521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F2590A7-0F50-4C6D-B738-2ADE7FA630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3298" y="4794704"/>
            <a:ext cx="3447812" cy="551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417565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7D64-C392-442A-9BFB-1268ED6C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" y="69702"/>
            <a:ext cx="12113456" cy="605547"/>
          </a:xfrm>
        </p:spPr>
        <p:txBody>
          <a:bodyPr>
            <a:normAutofit fontScale="90000"/>
          </a:bodyPr>
          <a:lstStyle/>
          <a:p>
            <a:r>
              <a:rPr lang="en-US" dirty="0"/>
              <a:t>Unit 2 review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361EC-BEEA-4494-BB95-2FA325C8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643938"/>
            <a:ext cx="11963400" cy="6108553"/>
          </a:xfrm>
        </p:spPr>
        <p:txBody>
          <a:bodyPr>
            <a:normAutofit/>
          </a:bodyPr>
          <a:lstStyle/>
          <a:p>
            <a:r>
              <a:rPr lang="en-US" sz="2600" dirty="0"/>
              <a:t>Procedure for hypothesis testing: 1) formula a question as a test, by specifying null (decide whether to do 1 sided or 2 sided tests) and alternative hypothesis (conditions for test 2)</a:t>
            </a:r>
          </a:p>
          <a:p>
            <a:r>
              <a:rPr lang="en-US" sz="2600" dirty="0"/>
              <a:t>Assumptions for hypothesis test: 1) model generating PDF 2) 1 vs 2 sided test</a:t>
            </a:r>
          </a:p>
          <a:p>
            <a:r>
              <a:rPr lang="en-US" sz="2600" dirty="0"/>
              <a:t>Definitions for terms in HT: 1) </a:t>
            </a:r>
            <a:r>
              <a:rPr lang="en-US" sz="2600" b="1" dirty="0"/>
              <a:t>type 1 error- </a:t>
            </a:r>
            <a:r>
              <a:rPr lang="en-US" sz="2600" dirty="0"/>
              <a:t>H0 is true but we reject 2) </a:t>
            </a:r>
            <a:r>
              <a:rPr lang="en-US" sz="2600" b="1" dirty="0"/>
              <a:t>type 2 error- </a:t>
            </a:r>
            <a:r>
              <a:rPr lang="en-US" sz="2600" dirty="0"/>
              <a:t>H1 is true but we reject 3) </a:t>
            </a:r>
            <a:r>
              <a:rPr lang="en-US" sz="2600" b="1" dirty="0"/>
              <a:t>Power of test</a:t>
            </a:r>
            <a:r>
              <a:rPr lang="en-US" sz="2600" dirty="0"/>
              <a:t>: 1- type 1 error (worst case alpha) 4) </a:t>
            </a:r>
            <a:r>
              <a:rPr lang="en-US" sz="2600" b="1" dirty="0"/>
              <a:t>Level of a test</a:t>
            </a:r>
            <a:r>
              <a:rPr lang="en-US" sz="2600" dirty="0"/>
              <a:t>: worst case alpha 5) </a:t>
            </a:r>
            <a:r>
              <a:rPr lang="en-US" sz="2600" b="1" dirty="0"/>
              <a:t>test statistic </a:t>
            </a:r>
            <a:r>
              <a:rPr lang="en-US" sz="2600" dirty="0"/>
              <a:t>– indicator function deciding whether we should reject or accept null 6) </a:t>
            </a:r>
            <a:r>
              <a:rPr lang="en-US" sz="2600" b="1" dirty="0"/>
              <a:t>rejection region </a:t>
            </a:r>
            <a:r>
              <a:rPr lang="en-US" sz="2600" dirty="0"/>
              <a:t>- set of all X’s that lead to rejection of H0 7) p-value: without specifying alpha, finding probability of observing particular 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12E39-AE4C-456A-9246-5E09D32A8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871" y="4281927"/>
            <a:ext cx="8527763" cy="23439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295417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DF113-73F7-4576-A4A5-E2ABDB072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37" y="55635"/>
            <a:ext cx="11971608" cy="549275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Properties of </a:t>
            </a:r>
            <a:r>
              <a:rPr lang="en-US" b="1" dirty="0" err="1"/>
              <a:t>Kullback-Leibler</a:t>
            </a:r>
            <a:r>
              <a:rPr lang="en-US" b="1" dirty="0"/>
              <a:t> (KL) Divergence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AA3B3-CB4C-4628-A99E-FA2888BC5D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75" y="728343"/>
            <a:ext cx="12127525" cy="5981945"/>
          </a:xfrm>
        </p:spPr>
        <p:txBody>
          <a:bodyPr/>
          <a:lstStyle/>
          <a:p>
            <a:r>
              <a:rPr lang="en-US" dirty="0"/>
              <a:t>1) </a:t>
            </a:r>
            <a:r>
              <a:rPr lang="en-US" b="1" dirty="0"/>
              <a:t>not symmetric</a:t>
            </a:r>
          </a:p>
          <a:p>
            <a:r>
              <a:rPr lang="en-US" dirty="0"/>
              <a:t>2) Non-negative</a:t>
            </a:r>
          </a:p>
          <a:p>
            <a:r>
              <a:rPr lang="en-US" dirty="0"/>
              <a:t>3) Definite</a:t>
            </a:r>
          </a:p>
          <a:p>
            <a:r>
              <a:rPr lang="en-US" dirty="0"/>
              <a:t>4) </a:t>
            </a:r>
            <a:r>
              <a:rPr lang="en-US" b="1" dirty="0"/>
              <a:t>Doesn’t obey </a:t>
            </a:r>
            <a:r>
              <a:rPr lang="en-US" dirty="0"/>
              <a:t>to triangle inequality</a:t>
            </a:r>
          </a:p>
          <a:p>
            <a:r>
              <a:rPr lang="en-US" dirty="0"/>
              <a:t>So, this is not a distance, but it is called a divergence</a:t>
            </a:r>
          </a:p>
          <a:p>
            <a:r>
              <a:rPr lang="en-US" dirty="0"/>
              <a:t>Asymmetry is the key to our ability to estimate it, </a:t>
            </a:r>
            <a:r>
              <a:rPr lang="en-US" dirty="0" err="1"/>
              <a:t>theta_star</a:t>
            </a:r>
            <a:r>
              <a:rPr lang="en-US" dirty="0"/>
              <a:t> as unique minimizer of</a:t>
            </a:r>
          </a:p>
          <a:p>
            <a:r>
              <a:rPr lang="en-GB" dirty="0"/>
              <a:t>In general, it is very </a:t>
            </a:r>
            <a:r>
              <a:rPr lang="en-GB" b="1" dirty="0"/>
              <a:t>hard to compute the total variation </a:t>
            </a:r>
            <a:r>
              <a:rPr lang="en-GB" dirty="0"/>
              <a:t>between two distributions– even for two Gaussians this is a difficult computation. As a result, it is </a:t>
            </a:r>
            <a:r>
              <a:rPr lang="en-GB" b="1" dirty="0"/>
              <a:t>also difficult to build an estimator for total variation</a:t>
            </a:r>
            <a:r>
              <a:rPr lang="en-GB" dirty="0"/>
              <a:t>. </a:t>
            </a:r>
          </a:p>
          <a:p>
            <a:r>
              <a:rPr lang="en-GB" dirty="0"/>
              <a:t>The </a:t>
            </a:r>
            <a:r>
              <a:rPr lang="en-GB" b="1" dirty="0"/>
              <a:t>KL divergence </a:t>
            </a:r>
            <a:r>
              <a:rPr lang="en-GB" dirty="0"/>
              <a:t>is </a:t>
            </a:r>
            <a:r>
              <a:rPr lang="en-GB" b="1" dirty="0"/>
              <a:t>easier</a:t>
            </a:r>
            <a:r>
              <a:rPr lang="en-GB" dirty="0"/>
              <a:t> to compute, and since it can be written as an </a:t>
            </a:r>
            <a:r>
              <a:rPr lang="en-GB" b="1" dirty="0"/>
              <a:t>expectation</a:t>
            </a:r>
            <a:r>
              <a:rPr lang="en-GB" dirty="0"/>
              <a:t>, we can estimate the KL </a:t>
            </a:r>
            <a:r>
              <a:rPr lang="en-GB" b="1" dirty="0"/>
              <a:t>by taking averages</a:t>
            </a:r>
            <a:r>
              <a:rPr lang="en-GB" dirty="0"/>
              <a:t>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6B9ED0-C158-45B6-B51E-23E6D0684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25" y="754599"/>
            <a:ext cx="3974652" cy="3286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69378B-EC8E-480D-89DE-7B84A9073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366" y="1274885"/>
            <a:ext cx="1616757" cy="3288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41B8E1-10C6-4D72-B6AB-A1B861F43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2121" y="1813999"/>
            <a:ext cx="2906137" cy="3242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3B23CD-C70F-4EE3-9509-2E93D594F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5681" y="2320656"/>
            <a:ext cx="4994043" cy="380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3C7D22-ADB0-413E-BBEE-09A350B8A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387" y="3684563"/>
            <a:ext cx="1925957" cy="3950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37654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7D64-C392-442A-9BFB-1268ED6C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" y="69702"/>
            <a:ext cx="12113456" cy="605547"/>
          </a:xfrm>
        </p:spPr>
        <p:txBody>
          <a:bodyPr>
            <a:normAutofit fontScale="90000"/>
          </a:bodyPr>
          <a:lstStyle/>
          <a:p>
            <a:r>
              <a:rPr lang="en-US" dirty="0"/>
              <a:t>Unit 3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361EC-BEEA-4494-BB95-2FA325C8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643938"/>
            <a:ext cx="11963400" cy="6108553"/>
          </a:xfrm>
        </p:spPr>
        <p:txBody>
          <a:bodyPr/>
          <a:lstStyle/>
          <a:p>
            <a:r>
              <a:rPr lang="en-US" dirty="0"/>
              <a:t>Total variation distance</a:t>
            </a:r>
          </a:p>
          <a:p>
            <a:r>
              <a:rPr lang="en-US" dirty="0"/>
              <a:t>KL divergence</a:t>
            </a:r>
          </a:p>
          <a:p>
            <a:r>
              <a:rPr lang="en-US" dirty="0"/>
              <a:t>Min(KL)=max MLE</a:t>
            </a:r>
          </a:p>
          <a:p>
            <a:r>
              <a:rPr lang="en-US" dirty="0"/>
              <a:t>Semi-definiteness (required for concavity)</a:t>
            </a:r>
          </a:p>
          <a:p>
            <a:r>
              <a:rPr lang="en-US" sz="2600" dirty="0"/>
              <a:t>Multivariate CLT                                      here X, mu are vector and we have </a:t>
            </a:r>
            <a:r>
              <a:rPr lang="en-US" sz="2600" dirty="0" err="1"/>
              <a:t>cov</a:t>
            </a:r>
            <a:r>
              <a:rPr lang="en-US" sz="2600" dirty="0"/>
              <a:t> matrix </a:t>
            </a:r>
          </a:p>
          <a:p>
            <a:r>
              <a:rPr lang="en-US" sz="2600" dirty="0"/>
              <a:t>Multivariate delta method</a:t>
            </a:r>
          </a:p>
          <a:p>
            <a:r>
              <a:rPr lang="en-US" sz="2600" dirty="0"/>
              <a:t>Fisher information                                                is needed to computer </a:t>
            </a:r>
            <a:r>
              <a:rPr lang="en-US" sz="2600" dirty="0" err="1"/>
              <a:t>asymp</a:t>
            </a:r>
            <a:r>
              <a:rPr lang="en-US" sz="2600" dirty="0"/>
              <a:t> var of MLE</a:t>
            </a:r>
          </a:p>
          <a:p>
            <a:r>
              <a:rPr lang="en-US" sz="2600" dirty="0"/>
              <a:t> CLT for MLE estimator</a:t>
            </a:r>
          </a:p>
          <a:p>
            <a:r>
              <a:rPr lang="en-US" sz="2600" dirty="0"/>
              <a:t>Method of moments</a:t>
            </a:r>
          </a:p>
          <a:p>
            <a:r>
              <a:rPr lang="en-US" sz="2600" dirty="0"/>
              <a:t>MLE vs MoM</a:t>
            </a:r>
          </a:p>
          <a:p>
            <a:pPr marL="0" indent="0">
              <a:buNone/>
            </a:pPr>
            <a:r>
              <a:rPr lang="en-US" sz="2600" dirty="0"/>
              <a:t>1.</a:t>
            </a:r>
            <a:r>
              <a:rPr lang="en-US" sz="2400" dirty="0"/>
              <a:t>MLE is more accurate</a:t>
            </a:r>
          </a:p>
          <a:p>
            <a:pPr marL="0" indent="0">
              <a:buNone/>
            </a:pPr>
            <a:r>
              <a:rPr lang="en-US" sz="2400" dirty="0"/>
              <a:t>2. MLE gives good results of model is </a:t>
            </a:r>
            <a:r>
              <a:rPr lang="en-US" sz="2400" dirty="0" err="1"/>
              <a:t>misspec</a:t>
            </a:r>
            <a:r>
              <a:rPr lang="en-US" sz="2400" dirty="0"/>
              <a:t> 3)easy computation for MoM, but diff map (M-1)</a:t>
            </a:r>
          </a:p>
          <a:p>
            <a:pPr marL="514350" indent="-514350">
              <a:buAutoNum type="arabicParenR"/>
            </a:pPr>
            <a:endParaRPr lang="en-US" sz="26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DED51B-9073-4969-97AB-7F31D6D8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7114" y="410233"/>
            <a:ext cx="3030124" cy="5540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2A93A9-E2DE-4B52-A065-4FE5175E0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454" y="372573"/>
            <a:ext cx="3028950" cy="485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B88F42-E418-4CAE-BD08-BBFA4BDCE5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8119" y="1085042"/>
            <a:ext cx="2560318" cy="46628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B672FC-50EA-490E-9F35-95B1565C91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6651" y="1109512"/>
            <a:ext cx="3141965" cy="4520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BB7919-E07B-4922-A974-D86AF3EC6F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023" y="944807"/>
            <a:ext cx="3693240" cy="5745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7A1226-4FAE-4CC6-A445-5A1D13DDB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148" y="1582832"/>
            <a:ext cx="4866181" cy="5882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F43C46C-FA3C-4095-B955-FB7D631936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21968" y="1569357"/>
            <a:ext cx="3276953" cy="5649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B14BB5-2C46-41AD-B235-D24EAA7F66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31326" y="2204274"/>
            <a:ext cx="3861232" cy="4826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3B905A0-BA59-4CD8-AEE2-A587885D69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7842" y="2661943"/>
            <a:ext cx="2645679" cy="477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B79D9E0-7F02-429F-B053-0CE505D2CB7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63012" y="3084614"/>
            <a:ext cx="4654584" cy="5448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476A2E8-18DB-4203-AF47-D0FFCD7F904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65353" y="3680240"/>
            <a:ext cx="3431804" cy="399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86EDD0-933D-4AF4-8299-5F6E3EE6A9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23692" y="4120000"/>
            <a:ext cx="4730496" cy="509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CD5C08B-48EE-4E0F-AFE0-1DC57D0C810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87006" y="4796055"/>
            <a:ext cx="4689378" cy="11419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0599D7C-F6BF-4D86-AC67-033FD91D79C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37049" y="4772243"/>
            <a:ext cx="4154951" cy="122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565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A7D64-C392-442A-9BFB-1268ED6C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76" y="69702"/>
            <a:ext cx="12113456" cy="605547"/>
          </a:xfrm>
        </p:spPr>
        <p:txBody>
          <a:bodyPr>
            <a:normAutofit fontScale="90000"/>
          </a:bodyPr>
          <a:lstStyle/>
          <a:p>
            <a:r>
              <a:rPr lang="en-US" dirty="0"/>
              <a:t>Unit 3 review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A361EC-BEEA-4494-BB95-2FA325C81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643938"/>
            <a:ext cx="11963400" cy="6108553"/>
          </a:xfrm>
        </p:spPr>
        <p:txBody>
          <a:bodyPr>
            <a:normAutofit/>
          </a:bodyPr>
          <a:lstStyle/>
          <a:p>
            <a:r>
              <a:rPr lang="en-GB" sz="2600" dirty="0"/>
              <a:t>In M-estimation, the goal is to find the  minimizer mu*</a:t>
            </a:r>
          </a:p>
          <a:p>
            <a:r>
              <a:rPr lang="en-GB" sz="2600" dirty="0"/>
              <a:t>In M-estimation no need to specify model, we need to specify function and based on function we find mean, median and quantile</a:t>
            </a:r>
          </a:p>
          <a:p>
            <a:r>
              <a:rPr lang="en-GB" sz="2600" dirty="0"/>
              <a:t>Asymptotic normality for M-</a:t>
            </a:r>
            <a:r>
              <a:rPr lang="en-GB" sz="2600" dirty="0" err="1"/>
              <a:t>estim</a:t>
            </a:r>
            <a:endParaRPr lang="en-GB" sz="2600" dirty="0"/>
          </a:p>
          <a:p>
            <a:r>
              <a:rPr lang="en-GB" sz="2600" dirty="0"/>
              <a:t>Huber Loss function for abs(x)</a:t>
            </a:r>
          </a:p>
          <a:p>
            <a:r>
              <a:rPr lang="en-GB" sz="2600" dirty="0"/>
              <a:t>Mean sq. error</a:t>
            </a:r>
          </a:p>
          <a:p>
            <a:r>
              <a:rPr lang="en-GB" sz="2600" dirty="0"/>
              <a:t>Theorem for MLE (CLT form) applies when 1) parameter is identifiable 2) Fisher information is invertible 3) support of PDF does not depend on parameter of PDF</a:t>
            </a:r>
          </a:p>
          <a:p>
            <a:r>
              <a:rPr lang="en-GB" sz="2600" dirty="0"/>
              <a:t>Asymptotic variance of MLE and Method of moments estimator is the same</a:t>
            </a:r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0FECD1-3A6D-4293-AB11-1A03D5BB7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401" y="566516"/>
            <a:ext cx="2466557" cy="4604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18DC88-11B4-4A9F-B228-824CDCF84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477" y="1938849"/>
            <a:ext cx="5015309" cy="5511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657EAF4-2D55-42F2-9BD0-CBE1E26603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3655" y="1489122"/>
            <a:ext cx="1820153" cy="5803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6C685-5CA7-4A4D-8652-532C35E302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31230" y="2107881"/>
            <a:ext cx="2051268" cy="5509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6E48D5-CA0D-446A-804E-8D413986F1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6840" y="2772696"/>
            <a:ext cx="3605160" cy="7374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B300B1-265B-4CD4-B010-760297972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1161" y="2896552"/>
            <a:ext cx="2666315" cy="4937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A6CCFA-26CB-42B9-8EFC-5409B03780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5602" y="2730524"/>
            <a:ext cx="2608200" cy="77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9737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66CE8-1F4D-4ED7-B478-F5692600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086" y="154110"/>
            <a:ext cx="11780520" cy="633681"/>
          </a:xfrm>
        </p:spPr>
        <p:txBody>
          <a:bodyPr>
            <a:normAutofit fontScale="90000"/>
          </a:bodyPr>
          <a:lstStyle/>
          <a:p>
            <a:r>
              <a:rPr lang="en-US" dirty="0"/>
              <a:t>Midterm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E84D7-53E3-4B54-99F8-640593B0B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289" y="798684"/>
            <a:ext cx="11611708" cy="5869402"/>
          </a:xfrm>
        </p:spPr>
        <p:txBody>
          <a:bodyPr/>
          <a:lstStyle/>
          <a:p>
            <a:r>
              <a:rPr lang="en-US" dirty="0"/>
              <a:t>ALL MLE estimators are asymptotically normal? –they are normal if </a:t>
            </a:r>
            <a:r>
              <a:rPr lang="en-US" b="1" dirty="0"/>
              <a:t>certain technical</a:t>
            </a:r>
            <a:r>
              <a:rPr lang="en-US" dirty="0"/>
              <a:t> conditions are satisfied. One technical condition that is often violated is that the </a:t>
            </a:r>
            <a:r>
              <a:rPr lang="en-US" b="1" dirty="0"/>
              <a:t>support</a:t>
            </a:r>
            <a:r>
              <a:rPr lang="en-US" dirty="0"/>
              <a:t> of the distributions depend on the </a:t>
            </a:r>
            <a:r>
              <a:rPr lang="en-US" b="1" i="1" dirty="0"/>
              <a:t>parameters</a:t>
            </a:r>
            <a:r>
              <a:rPr lang="en-US" dirty="0"/>
              <a:t> being estimated e.g. estimating theta when X1…</a:t>
            </a:r>
            <a:r>
              <a:rPr lang="en-US" dirty="0" err="1"/>
              <a:t>Xn</a:t>
            </a:r>
            <a:r>
              <a:rPr lang="en-US" dirty="0"/>
              <a:t> come from </a:t>
            </a:r>
            <a:r>
              <a:rPr lang="en-US" dirty="0" err="1"/>
              <a:t>Unif</a:t>
            </a:r>
            <a:r>
              <a:rPr lang="en-US" dirty="0"/>
              <a:t>[0,theta]</a:t>
            </a:r>
          </a:p>
          <a:p>
            <a:r>
              <a:rPr lang="en-US" dirty="0"/>
              <a:t>Confidence interval should not include the parameter itself (Ber(p) and it includes p)</a:t>
            </a:r>
          </a:p>
          <a:p>
            <a:r>
              <a:rPr lang="en-US" dirty="0"/>
              <a:t>Sample space of a statistical model E should not depend on its parameter</a:t>
            </a:r>
          </a:p>
          <a:p>
            <a:r>
              <a:rPr lang="en-US" dirty="0"/>
              <a:t>Fisher information is only computed for n=1</a:t>
            </a:r>
          </a:p>
        </p:txBody>
      </p:sp>
    </p:spTree>
    <p:extLst>
      <p:ext uri="{BB962C8B-B14F-4D97-AF65-F5344CB8AC3E}">
        <p14:creationId xmlns:p14="http://schemas.microsoft.com/office/powerpoint/2010/main" val="8819517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7304</TotalTime>
  <Words>7432</Words>
  <Application>Microsoft Office PowerPoint</Application>
  <PresentationFormat>Widescreen</PresentationFormat>
  <Paragraphs>528</Paragraphs>
  <Slides>92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Arial</vt:lpstr>
      <vt:lpstr>Calibri</vt:lpstr>
      <vt:lpstr>Calibri Light</vt:lpstr>
      <vt:lpstr>Open Sans</vt:lpstr>
      <vt:lpstr>Office Theme</vt:lpstr>
      <vt:lpstr>Unit3. Methods of estimation</vt:lpstr>
      <vt:lpstr>Goal of next 5 lectures</vt:lpstr>
      <vt:lpstr>Total variation distance</vt:lpstr>
      <vt:lpstr>Total Variation Distance for Continuous Distributions</vt:lpstr>
      <vt:lpstr>Properties of Total Variation Distance</vt:lpstr>
      <vt:lpstr>Examples</vt:lpstr>
      <vt:lpstr>An Estimation Strategy and Definition of Kullback-Leibler (KL) Divergence </vt:lpstr>
      <vt:lpstr>Kullback–Leibler divergence</vt:lpstr>
      <vt:lpstr>Properties of Kullback-Leibler (KL) Divergence</vt:lpstr>
      <vt:lpstr>Jensen’s inequality</vt:lpstr>
      <vt:lpstr>Estimating KL Divergence</vt:lpstr>
      <vt:lpstr>Deriving the Maximum Likelihood Estimator</vt:lpstr>
      <vt:lpstr>Likelihood of a Discrete Distribution</vt:lpstr>
      <vt:lpstr>Recitation</vt:lpstr>
      <vt:lpstr>Recitation</vt:lpstr>
      <vt:lpstr>Recitation</vt:lpstr>
      <vt:lpstr>Recitation</vt:lpstr>
      <vt:lpstr>Recitation</vt:lpstr>
      <vt:lpstr>Introduction to Maximum Likelihood estimation</vt:lpstr>
      <vt:lpstr>Likelihoods of distributions</vt:lpstr>
      <vt:lpstr>Maximum likelihood estimator</vt:lpstr>
      <vt:lpstr>Maximum likelihood estimator</vt:lpstr>
      <vt:lpstr>Concave vs convex</vt:lpstr>
      <vt:lpstr>Concavity in Higher Dimensions: Gradients, Hessians, Semi-Definiteness</vt:lpstr>
      <vt:lpstr>Semi-definiteness</vt:lpstr>
      <vt:lpstr>Strictly Concave Functions and Unique Maximizer</vt:lpstr>
      <vt:lpstr>Lecture 10. Consistency of MLE, Covariance Matrices, Multivariate Statistics</vt:lpstr>
      <vt:lpstr>Maximum Likelihood Estimator of Uniform Statistical Model</vt:lpstr>
      <vt:lpstr>Consistency of the Maximum Likelihood Estimator</vt:lpstr>
      <vt:lpstr>Multivariate random variables</vt:lpstr>
      <vt:lpstr>Asymptotic normality and covariance</vt:lpstr>
      <vt:lpstr>Covariance equation and properties</vt:lpstr>
      <vt:lpstr>Covariance matrix</vt:lpstr>
      <vt:lpstr>Multivariate Gaussian Distribution</vt:lpstr>
      <vt:lpstr>Multivariate Central Limit Theorem</vt:lpstr>
      <vt:lpstr>Multivariate CLT</vt:lpstr>
      <vt:lpstr>Multivariate Delta method</vt:lpstr>
      <vt:lpstr>Fisher information</vt:lpstr>
      <vt:lpstr>Consistent estimator of the variance </vt:lpstr>
      <vt:lpstr>Applying the Multivariate Central Limit Theorem</vt:lpstr>
      <vt:lpstr>Applying the Multivariate Delta Method</vt:lpstr>
      <vt:lpstr>Confidence Interval</vt:lpstr>
      <vt:lpstr>Lecture 11: Fisher Information, Asymptotic Normality of MLE; Method of Moments </vt:lpstr>
      <vt:lpstr>Fisher information</vt:lpstr>
      <vt:lpstr>Fisher information</vt:lpstr>
      <vt:lpstr>Intuitive explanation of Fisher information</vt:lpstr>
      <vt:lpstr>Fisher Information of the Bernoulli Random Variable</vt:lpstr>
      <vt:lpstr>Asymptotic normality of the maximum likelihood estimator</vt:lpstr>
      <vt:lpstr>Moments: definitions</vt:lpstr>
      <vt:lpstr>Moments estimator</vt:lpstr>
      <vt:lpstr>Generalized Method of Moments Estimator: Statistical Analysis</vt:lpstr>
      <vt:lpstr>Generalization of the method of moments</vt:lpstr>
      <vt:lpstr>MLE versus Method of Moments</vt:lpstr>
      <vt:lpstr>Miscellaneous</vt:lpstr>
      <vt:lpstr>Recitation: Maximum Likelihood Estimator for Multinomial</vt:lpstr>
      <vt:lpstr>Recitation: Maximum Likelihood Estimator for Multinomial</vt:lpstr>
      <vt:lpstr>Recitation: Maximum Likelihood Estimator for Multinomial</vt:lpstr>
      <vt:lpstr>Recitation: Maximum Likelihood Estimator for Multinomial</vt:lpstr>
      <vt:lpstr>Recitation: Maximum Likelihood Estimator for Multinomial</vt:lpstr>
      <vt:lpstr>Recitation: Maximum Likelihood Estimator for Multinomial</vt:lpstr>
      <vt:lpstr>M-estimation</vt:lpstr>
      <vt:lpstr>M-estimators</vt:lpstr>
      <vt:lpstr>MLE is also M-estimator</vt:lpstr>
      <vt:lpstr>Statements about M-estimation</vt:lpstr>
      <vt:lpstr>M-estimation</vt:lpstr>
      <vt:lpstr>Ideas for M-estimation</vt:lpstr>
      <vt:lpstr>J and K matrices</vt:lpstr>
      <vt:lpstr>Asymptotic normality</vt:lpstr>
      <vt:lpstr>Robust statistics, Cauchy distribution</vt:lpstr>
      <vt:lpstr>Robust estimators</vt:lpstr>
      <vt:lpstr>Applying Huber's loss to the Laplace distribution</vt:lpstr>
      <vt:lpstr>Applying Huber's Loss to the Laplace distribution (Continued)</vt:lpstr>
      <vt:lpstr>Recap</vt:lpstr>
      <vt:lpstr>Recitation. M-estimation</vt:lpstr>
      <vt:lpstr>Recitation. M-estimation</vt:lpstr>
      <vt:lpstr>Recitation. M-estimation</vt:lpstr>
      <vt:lpstr>Recitation. M-estimation</vt:lpstr>
      <vt:lpstr>Recitation. Mean squared errors</vt:lpstr>
      <vt:lpstr>Recitation. Mean squared errors</vt:lpstr>
      <vt:lpstr>Recitation. Mean squared errors</vt:lpstr>
      <vt:lpstr>Recitation. Multivariate Gaussian</vt:lpstr>
      <vt:lpstr>Recitation. Multivariate Gaussian r.v.</vt:lpstr>
      <vt:lpstr>Recitation. Multivariate Gaussian</vt:lpstr>
      <vt:lpstr>Recitation. Method of moments</vt:lpstr>
      <vt:lpstr>Recitation. Method of moments</vt:lpstr>
      <vt:lpstr>Overview of units 1,2,3</vt:lpstr>
      <vt:lpstr>Key equations for unit 1</vt:lpstr>
      <vt:lpstr>Unit 2 review</vt:lpstr>
      <vt:lpstr>Unit 2 review continued</vt:lpstr>
      <vt:lpstr>Unit 3 review</vt:lpstr>
      <vt:lpstr>Unit 3 review continued</vt:lpstr>
      <vt:lpstr>Midterm 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Methods of estimation</dc:title>
  <dc:creator>Valiyev, Mahammad</dc:creator>
  <cp:lastModifiedBy>Valiyev, Mahammad</cp:lastModifiedBy>
  <cp:revision>872</cp:revision>
  <dcterms:created xsi:type="dcterms:W3CDTF">2020-06-17T16:08:04Z</dcterms:created>
  <dcterms:modified xsi:type="dcterms:W3CDTF">2020-09-06T12:52:42Z</dcterms:modified>
</cp:coreProperties>
</file>